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sldIdLst>
    <p:sldId id="268" r:id="rId2"/>
    <p:sldId id="257" r:id="rId3"/>
    <p:sldId id="261" r:id="rId4"/>
    <p:sldId id="265" r:id="rId5"/>
    <p:sldId id="270" r:id="rId6"/>
    <p:sldId id="269" r:id="rId7"/>
    <p:sldId id="258" r:id="rId8"/>
    <p:sldId id="262" r:id="rId9"/>
    <p:sldId id="260" r:id="rId10"/>
    <p:sldId id="316" r:id="rId11"/>
    <p:sldId id="317" r:id="rId12"/>
    <p:sldId id="318" r:id="rId13"/>
    <p:sldId id="319" r:id="rId14"/>
    <p:sldId id="263" r:id="rId15"/>
    <p:sldId id="320" r:id="rId16"/>
    <p:sldId id="321" r:id="rId17"/>
    <p:sldId id="266" r:id="rId18"/>
    <p:sldId id="324" r:id="rId19"/>
    <p:sldId id="323" r:id="rId20"/>
    <p:sldId id="322" r:id="rId21"/>
    <p:sldId id="325" r:id="rId22"/>
    <p:sldId id="326" r:id="rId23"/>
    <p:sldId id="327" r:id="rId24"/>
    <p:sldId id="329" r:id="rId25"/>
    <p:sldId id="328" r:id="rId26"/>
    <p:sldId id="330" r:id="rId27"/>
    <p:sldId id="331" r:id="rId28"/>
    <p:sldId id="332" r:id="rId29"/>
    <p:sldId id="33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86ACF-3F0D-4EA4-A931-2D298348195F}" v="145" dt="2024-02-06T18:30:04.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p:scale>
          <a:sx n="77" d="100"/>
          <a:sy n="77" d="100"/>
        </p:scale>
        <p:origin x="90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64"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0" sldId="257"/>
        </pc:sldMkLst>
        <pc:spChg chg="mod">
          <ac:chgData name="Blessing Austin-Gabriel" userId="767298e2-417f-4229-90e3-49bccb519beb" providerId="ADAL" clId="{89C86ACF-3F0D-4EA4-A931-2D298348195F}" dt="2024-02-06T12:42:20.739" v="1031" actId="20577"/>
          <ac:spMkLst>
            <pc:docMk/>
            <pc:sldMk cId="0"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0"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0"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0"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0"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0"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0"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0" sldId="258"/>
        </pc:sldMkLst>
        <pc:spChg chg="mod">
          <ac:chgData name="Blessing Austin-Gabriel" userId="767298e2-417f-4229-90e3-49bccb519beb" providerId="ADAL" clId="{89C86ACF-3F0D-4EA4-A931-2D298348195F}" dt="2024-02-06T12:18:51.177" v="647" actId="1076"/>
          <ac:spMkLst>
            <pc:docMk/>
            <pc:sldMk cId="0"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0"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0"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0"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0" sldId="258"/>
            <ac:picMk id="118" creationId="{00000000-0000-0000-0000-000000000000}"/>
          </ac:picMkLst>
        </pc:picChg>
      </pc:sldChg>
      <pc:sldChg chg="addSp delSp modSp del mod">
        <pc:chgData name="Blessing Austin-Gabriel" userId="767298e2-417f-4229-90e3-49bccb519beb" providerId="ADAL" clId="{89C86ACF-3F0D-4EA4-A931-2D298348195F}" dt="2024-02-06T17:38:59.427" v="2008" actId="47"/>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sldChg>
      <pc:sldChg chg="addSp delSp modSp add del mod ord">
        <pc:chgData name="Blessing Austin-Gabriel" userId="767298e2-417f-4229-90e3-49bccb519beb" providerId="ADAL" clId="{89C86ACF-3F0D-4EA4-A931-2D298348195F}" dt="2024-02-06T18:19:53.160" v="2434"/>
        <pc:sldMkLst>
          <pc:docMk/>
          <pc:sldMk cId="0" sldId="260"/>
        </pc:sldMkLst>
        <pc:spChg chg="del">
          <ac:chgData name="Blessing Austin-Gabriel" userId="767298e2-417f-4229-90e3-49bccb519beb" providerId="ADAL" clId="{89C86ACF-3F0D-4EA4-A931-2D298348195F}" dt="2024-02-06T12:26:43.965" v="840" actId="478"/>
          <ac:spMkLst>
            <pc:docMk/>
            <pc:sldMk cId="0"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0"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0"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0"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0"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0"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0"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0" sldId="261"/>
        </pc:sldMkLst>
        <pc:spChg chg="mod">
          <ac:chgData name="Blessing Austin-Gabriel" userId="767298e2-417f-4229-90e3-49bccb519beb" providerId="ADAL" clId="{89C86ACF-3F0D-4EA4-A931-2D298348195F}" dt="2024-02-06T12:43:59.047" v="1055" actId="1076"/>
          <ac:spMkLst>
            <pc:docMk/>
            <pc:sldMk cId="0"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0"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0"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0"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0"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0"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0"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0" sldId="262"/>
        </pc:sldMkLst>
        <pc:spChg chg="mod">
          <ac:chgData name="Blessing Austin-Gabriel" userId="767298e2-417f-4229-90e3-49bccb519beb" providerId="ADAL" clId="{89C86ACF-3F0D-4EA4-A931-2D298348195F}" dt="2024-02-06T12:21:38.896" v="652"/>
          <ac:spMkLst>
            <pc:docMk/>
            <pc:sldMk cId="0"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0"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0"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0"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0"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0"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0"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0" sldId="263"/>
        </pc:sldMkLst>
        <pc:spChg chg="add mod">
          <ac:chgData name="Blessing Austin-Gabriel" userId="767298e2-417f-4229-90e3-49bccb519beb" providerId="ADAL" clId="{89C86ACF-3F0D-4EA4-A931-2D298348195F}" dt="2024-02-06T17:22:54.690" v="1753" actId="1076"/>
          <ac:spMkLst>
            <pc:docMk/>
            <pc:sldMk cId="0"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0"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0"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0"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0"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0"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0"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Sp delSp modSp add del mod setBg delDesignElem">
        <pc:chgData name="Blessing Austin-Gabriel" userId="767298e2-417f-4229-90e3-49bccb519beb" providerId="ADAL" clId="{89C86ACF-3F0D-4EA4-A931-2D298348195F}" dt="2024-02-06T17:39:10.291" v="2015" actId="47"/>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 del">
        <pc:chgData name="Blessing Austin-Gabriel" userId="767298e2-417f-4229-90e3-49bccb519beb" providerId="ADAL" clId="{89C86ACF-3F0D-4EA4-A931-2D298348195F}" dt="2024-02-06T13:20:01.898" v="1306"/>
        <pc:sldMkLst>
          <pc:docMk/>
          <pc:sldMk cId="4186368940" sldId="310"/>
        </pc:sldMkLst>
      </pc:sldChg>
      <pc:sldChg chg="add del">
        <pc:chgData name="Blessing Austin-Gabriel" userId="767298e2-417f-4229-90e3-49bccb519beb" providerId="ADAL" clId="{89C86ACF-3F0D-4EA4-A931-2D298348195F}" dt="2024-02-06T13:20:01.898" v="1306"/>
        <pc:sldMkLst>
          <pc:docMk/>
          <pc:sldMk cId="337239105" sldId="311"/>
        </pc:sldMkLst>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Sp delSp modSp add del mod setBg delDesignElem">
        <pc:chgData name="Blessing Austin-Gabriel" userId="767298e2-417f-4229-90e3-49bccb519beb" providerId="ADAL" clId="{89C86ACF-3F0D-4EA4-A931-2D298348195F}" dt="2024-02-06T17:39:00.218" v="2009" actId="47"/>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 del">
        <pc:chgData name="Blessing Austin-Gabriel" userId="767298e2-417f-4229-90e3-49bccb519beb" providerId="ADAL" clId="{89C86ACF-3F0D-4EA4-A931-2D298348195F}" dt="2024-02-06T13:20:01.898" v="1306"/>
        <pc:sldMkLst>
          <pc:docMk/>
          <pc:sldMk cId="1546609367" sldId="312"/>
        </pc:sldMkLst>
      </pc:sldChg>
      <pc:sldChg chg="add del">
        <pc:chgData name="Blessing Austin-Gabriel" userId="767298e2-417f-4229-90e3-49bccb519beb" providerId="ADAL" clId="{89C86ACF-3F0D-4EA4-A931-2D298348195F}" dt="2024-02-06T13:20:01.898" v="1306"/>
        <pc:sldMkLst>
          <pc:docMk/>
          <pc:sldMk cId="202313382" sldId="313"/>
        </pc:sldMkLst>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Sp delSp add del setBg delDesignElem">
        <pc:chgData name="Blessing Austin-Gabriel" userId="767298e2-417f-4229-90e3-49bccb519beb" providerId="ADAL" clId="{89C86ACF-3F0D-4EA4-A931-2D298348195F}" dt="2024-02-06T17:39:01.282" v="2011" actId="47"/>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3:20:01.898" v="1306"/>
        <pc:sldMkLst>
          <pc:docMk/>
          <pc:sldMk cId="1051636711" sldId="314"/>
        </pc:sldMkLst>
      </pc:sldChg>
      <pc:sldChg chg="add del">
        <pc:chgData name="Blessing Austin-Gabriel" userId="767298e2-417f-4229-90e3-49bccb519beb" providerId="ADAL" clId="{89C86ACF-3F0D-4EA4-A931-2D298348195F}" dt="2024-02-06T13:20:01.898" v="1306"/>
        <pc:sldMkLst>
          <pc:docMk/>
          <pc:sldMk cId="589794425" sldId="315"/>
        </pc:sldMkLst>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E9773-6251-4384-903B-10EDF891B1CE}"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46F9ECEA-2C2C-4329-B0B9-79788DB23A9B}">
      <dgm:prSet custT="1"/>
      <dgm:spPr/>
      <dgm:t>
        <a:bodyPr/>
        <a:lstStyle/>
        <a:p>
          <a:r>
            <a:rPr lang="en-US" sz="1400" dirty="0"/>
            <a:t>Multi-Scale GIS Mapping includes data collection, prediction model development, GIS mapping, and energy planning. It offers a layered understanding of energy performance.</a:t>
          </a:r>
        </a:p>
      </dgm:t>
    </dgm:pt>
    <dgm:pt modelId="{59413C1B-F385-41BB-952F-4E43B17CDC9C}" type="parTrans" cxnId="{BACC70F5-6A27-44BC-BE2F-448FAFC0F2B0}">
      <dgm:prSet/>
      <dgm:spPr/>
      <dgm:t>
        <a:bodyPr/>
        <a:lstStyle/>
        <a:p>
          <a:endParaRPr lang="en-US"/>
        </a:p>
      </dgm:t>
    </dgm:pt>
    <dgm:pt modelId="{13721E08-9988-428B-8E75-A4F3706D9D8C}" type="sibTrans" cxnId="{BACC70F5-6A27-44BC-BE2F-448FAFC0F2B0}">
      <dgm:prSet/>
      <dgm:spPr/>
      <dgm:t>
        <a:bodyPr/>
        <a:lstStyle/>
        <a:p>
          <a:endParaRPr lang="en-US"/>
        </a:p>
      </dgm:t>
    </dgm:pt>
    <dgm:pt modelId="{45448894-2F7B-457E-99AB-1803E1C1F679}">
      <dgm:prSet custT="1"/>
      <dgm:spPr/>
      <dgm:t>
        <a:bodyPr/>
        <a:lstStyle/>
        <a:p>
          <a:r>
            <a:rPr lang="en-US" sz="1400" dirty="0"/>
            <a:t>This technique could help in understanding how climate change and air pollution impact different scales, from local neighborhoods to entire cities, aiding in targeted policy-making.</a:t>
          </a:r>
        </a:p>
      </dgm:t>
    </dgm:pt>
    <dgm:pt modelId="{735F1BA6-5F67-4812-A2CB-7B696EDC4172}" type="parTrans" cxnId="{206F8879-998E-42AA-B5B7-4A6E602A9E11}">
      <dgm:prSet/>
      <dgm:spPr/>
      <dgm:t>
        <a:bodyPr/>
        <a:lstStyle/>
        <a:p>
          <a:endParaRPr lang="en-US"/>
        </a:p>
      </dgm:t>
    </dgm:pt>
    <dgm:pt modelId="{478D8D7A-FEFA-4F84-A5E6-E284215CFF05}" type="sibTrans" cxnId="{206F8879-998E-42AA-B5B7-4A6E602A9E11}">
      <dgm:prSet/>
      <dgm:spPr/>
      <dgm:t>
        <a:bodyPr/>
        <a:lstStyle/>
        <a:p>
          <a:endParaRPr lang="en-US"/>
        </a:p>
      </dgm:t>
    </dgm:pt>
    <dgm:pt modelId="{9C4765F9-1DFA-4827-AAF3-4577B022D298}" type="pres">
      <dgm:prSet presAssocID="{455E9773-6251-4384-903B-10EDF891B1CE}" presName="compositeShape" presStyleCnt="0">
        <dgm:presLayoutVars>
          <dgm:chMax val="7"/>
          <dgm:dir/>
          <dgm:resizeHandles val="exact"/>
        </dgm:presLayoutVars>
      </dgm:prSet>
      <dgm:spPr/>
    </dgm:pt>
    <dgm:pt modelId="{9700F4E8-74D0-434E-91C3-53C95BE5A136}" type="pres">
      <dgm:prSet presAssocID="{455E9773-6251-4384-903B-10EDF891B1CE}" presName="wedge1" presStyleLbl="node1" presStyleIdx="0" presStyleCnt="2"/>
      <dgm:spPr/>
    </dgm:pt>
    <dgm:pt modelId="{0DDCBBC0-3456-41CE-9C49-82A34B5DDAC0}" type="pres">
      <dgm:prSet presAssocID="{455E9773-6251-4384-903B-10EDF891B1CE}" presName="wedge1Tx" presStyleLbl="node1" presStyleIdx="0" presStyleCnt="2">
        <dgm:presLayoutVars>
          <dgm:chMax val="0"/>
          <dgm:chPref val="0"/>
          <dgm:bulletEnabled val="1"/>
        </dgm:presLayoutVars>
      </dgm:prSet>
      <dgm:spPr/>
    </dgm:pt>
    <dgm:pt modelId="{41B0C7A9-81D8-4C03-BF6C-BFAF92ABE292}" type="pres">
      <dgm:prSet presAssocID="{455E9773-6251-4384-903B-10EDF891B1CE}" presName="wedge2" presStyleLbl="node1" presStyleIdx="1" presStyleCnt="2"/>
      <dgm:spPr/>
    </dgm:pt>
    <dgm:pt modelId="{F33CD746-BEBE-4812-BBE8-6943FF7C2994}" type="pres">
      <dgm:prSet presAssocID="{455E9773-6251-4384-903B-10EDF891B1CE}" presName="wedge2Tx" presStyleLbl="node1" presStyleIdx="1" presStyleCnt="2">
        <dgm:presLayoutVars>
          <dgm:chMax val="0"/>
          <dgm:chPref val="0"/>
          <dgm:bulletEnabled val="1"/>
        </dgm:presLayoutVars>
      </dgm:prSet>
      <dgm:spPr/>
    </dgm:pt>
  </dgm:ptLst>
  <dgm:cxnLst>
    <dgm:cxn modelId="{2CF4520A-B58D-4456-BE02-9E240B20A339}" type="presOf" srcId="{46F9ECEA-2C2C-4329-B0B9-79788DB23A9B}" destId="{41B0C7A9-81D8-4C03-BF6C-BFAF92ABE292}" srcOrd="0" destOrd="0" presId="urn:microsoft.com/office/officeart/2005/8/layout/chart3"/>
    <dgm:cxn modelId="{8B870633-4E2A-4D29-AE1F-E621345D9D41}" type="presOf" srcId="{46F9ECEA-2C2C-4329-B0B9-79788DB23A9B}" destId="{F33CD746-BEBE-4812-BBE8-6943FF7C2994}" srcOrd="1" destOrd="0" presId="urn:microsoft.com/office/officeart/2005/8/layout/chart3"/>
    <dgm:cxn modelId="{0BDD1F33-2AB9-4028-8B4F-0659B53D05A6}" type="presOf" srcId="{45448894-2F7B-457E-99AB-1803E1C1F679}" destId="{0DDCBBC0-3456-41CE-9C49-82A34B5DDAC0}" srcOrd="1" destOrd="0" presId="urn:microsoft.com/office/officeart/2005/8/layout/chart3"/>
    <dgm:cxn modelId="{CBDDCD67-255C-4671-B390-22928B0E0AF4}" type="presOf" srcId="{455E9773-6251-4384-903B-10EDF891B1CE}" destId="{9C4765F9-1DFA-4827-AAF3-4577B022D298}" srcOrd="0" destOrd="0" presId="urn:microsoft.com/office/officeart/2005/8/layout/chart3"/>
    <dgm:cxn modelId="{206F8879-998E-42AA-B5B7-4A6E602A9E11}" srcId="{455E9773-6251-4384-903B-10EDF891B1CE}" destId="{45448894-2F7B-457E-99AB-1803E1C1F679}" srcOrd="0" destOrd="0" parTransId="{735F1BA6-5F67-4812-A2CB-7B696EDC4172}" sibTransId="{478D8D7A-FEFA-4F84-A5E6-E284215CFF05}"/>
    <dgm:cxn modelId="{920E1091-B034-423A-9E25-6CE15F888216}" type="presOf" srcId="{45448894-2F7B-457E-99AB-1803E1C1F679}" destId="{9700F4E8-74D0-434E-91C3-53C95BE5A136}" srcOrd="0" destOrd="0" presId="urn:microsoft.com/office/officeart/2005/8/layout/chart3"/>
    <dgm:cxn modelId="{BACC70F5-6A27-44BC-BE2F-448FAFC0F2B0}" srcId="{455E9773-6251-4384-903B-10EDF891B1CE}" destId="{46F9ECEA-2C2C-4329-B0B9-79788DB23A9B}" srcOrd="1" destOrd="0" parTransId="{59413C1B-F385-41BB-952F-4E43B17CDC9C}" sibTransId="{13721E08-9988-428B-8E75-A4F3706D9D8C}"/>
    <dgm:cxn modelId="{5CD7D19F-4936-4776-994C-6A490894139E}" type="presParOf" srcId="{9C4765F9-1DFA-4827-AAF3-4577B022D298}" destId="{9700F4E8-74D0-434E-91C3-53C95BE5A136}" srcOrd="0" destOrd="0" presId="urn:microsoft.com/office/officeart/2005/8/layout/chart3"/>
    <dgm:cxn modelId="{117DE0E9-58D0-4A01-9E13-BF07B775A687}" type="presParOf" srcId="{9C4765F9-1DFA-4827-AAF3-4577B022D298}" destId="{0DDCBBC0-3456-41CE-9C49-82A34B5DDAC0}" srcOrd="1" destOrd="0" presId="urn:microsoft.com/office/officeart/2005/8/layout/chart3"/>
    <dgm:cxn modelId="{3CE82A7D-0584-483B-9639-DED9AABCE75A}" type="presParOf" srcId="{9C4765F9-1DFA-4827-AAF3-4577B022D298}" destId="{41B0C7A9-81D8-4C03-BF6C-BFAF92ABE292}" srcOrd="2" destOrd="0" presId="urn:microsoft.com/office/officeart/2005/8/layout/chart3"/>
    <dgm:cxn modelId="{4DA06112-9E9F-40B2-92FA-B05C4808223D}" type="presParOf" srcId="{9C4765F9-1DFA-4827-AAF3-4577B022D298}" destId="{F33CD746-BEBE-4812-BBE8-6943FF7C2994}" srcOrd="3"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0F4E8-74D0-434E-91C3-53C95BE5A136}">
      <dsp:nvSpPr>
        <dsp:cNvPr id="0" name=""/>
        <dsp:cNvSpPr/>
      </dsp:nvSpPr>
      <dsp:spPr>
        <a:xfrm>
          <a:off x="786974" y="412114"/>
          <a:ext cx="4327207" cy="4327207"/>
        </a:xfrm>
        <a:prstGeom prst="pie">
          <a:avLst>
            <a:gd name="adj1" fmla="val 16200000"/>
            <a:gd name="adj2" fmla="val 54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This technique could help in understanding how climate change and air pollution impact different scales, from local neighborhoods to entire cities, aiding in targeted policy-making.</a:t>
          </a:r>
        </a:p>
      </dsp:txBody>
      <dsp:txXfrm>
        <a:off x="2950577" y="1056044"/>
        <a:ext cx="1519673" cy="3039347"/>
      </dsp:txXfrm>
    </dsp:sp>
    <dsp:sp modelId="{41B0C7A9-81D8-4C03-BF6C-BFAF92ABE292}">
      <dsp:nvSpPr>
        <dsp:cNvPr id="0" name=""/>
        <dsp:cNvSpPr/>
      </dsp:nvSpPr>
      <dsp:spPr>
        <a:xfrm>
          <a:off x="683945" y="412114"/>
          <a:ext cx="4327207" cy="4327207"/>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Multi-Scale GIS Mapping includes data collection, prediction model development, GIS mapping, and energy planning. It offers a layered understanding of energy performance.</a:t>
          </a:r>
        </a:p>
      </dsp:txBody>
      <dsp:txXfrm>
        <a:off x="1302118" y="1056044"/>
        <a:ext cx="1519673" cy="303934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1586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947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5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4965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03675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1776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3952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5556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92210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09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59566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601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839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73884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3527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0905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6397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706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0442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6483ff29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96483ff29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96483ff299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15855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2/6/2024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9.emf"/><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1.jpe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Literature Survey</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3">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83871"/>
            <a:ext cx="3360345" cy="1845129"/>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dirty="0">
                <a:solidFill>
                  <a:schemeClr val="bg1"/>
                </a:solidFill>
                <a:latin typeface="Raleway" pitchFamily="2" charset="0"/>
              </a:rPr>
              <a:t>Paper 3: </a:t>
            </a:r>
          </a:p>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Comparison of machine learning techniques used in type II diabetes risk prediction</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891549" y="1256012"/>
            <a:ext cx="6764852" cy="2517584"/>
          </a:xfrm>
          <a:prstGeom prst="rect">
            <a:avLst/>
          </a:prstGeom>
          <a:noFill/>
          <a:ln>
            <a:noFill/>
          </a:ln>
        </p:spPr>
        <p:txBody>
          <a:bodyPr spcFirstLastPara="1" wrap="square" lIns="91425" tIns="45700" rIns="91425" bIns="45700" anchor="ctr" anchorCtr="0">
            <a:normAutofit/>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Logistic Regression				</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Decision Tree</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Random Forest</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Support Vector Machine (SVM)</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K-Nearest Neighbor (KNN) </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Naïve Bayes</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Gradient Boosting</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Artificial Neural Network (ANN) 	</a:t>
            </a: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962430"/>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Objective</a:t>
            </a:r>
          </a:p>
          <a:p>
            <a:pPr>
              <a:lnSpc>
                <a:spcPct val="90000"/>
              </a:lnSpc>
              <a:spcAft>
                <a:spcPts val="600"/>
              </a:spcAft>
              <a:buClr>
                <a:schemeClr val="dk1"/>
              </a:buClr>
              <a:buSzPts val="4000"/>
            </a:pPr>
            <a:r>
              <a:rPr lang="en-US" dirty="0">
                <a:solidFill>
                  <a:schemeClr val="bg1"/>
                </a:solidFill>
                <a:latin typeface="Raleway" pitchFamily="2" charset="0"/>
              </a:rPr>
              <a:t>Compare Eight (8) Supervised Machine Learning models to identify the best algorithm with a low bias-variance trade-off for the diagnosis of Type II diabetes among female Native Americans living in America (PIMA)</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sp>
        <p:nvSpPr>
          <p:cNvPr id="5" name="Google Shape;104;p8">
            <a:extLst>
              <a:ext uri="{FF2B5EF4-FFF2-40B4-BE49-F238E27FC236}">
                <a16:creationId xmlns:a16="http://schemas.microsoft.com/office/drawing/2014/main" id="{B01F76C3-142F-464C-8048-BE96B38D6E2E}"/>
              </a:ext>
            </a:extLst>
          </p:cNvPr>
          <p:cNvSpPr txBox="1"/>
          <p:nvPr/>
        </p:nvSpPr>
        <p:spPr>
          <a:xfrm>
            <a:off x="4748368" y="4061059"/>
            <a:ext cx="6764852" cy="866607"/>
          </a:xfrm>
          <a:prstGeom prst="rect">
            <a:avLst/>
          </a:prstGeom>
          <a:noFill/>
          <a:ln>
            <a:noFill/>
          </a:ln>
        </p:spPr>
        <p:txBody>
          <a:bodyPr spcFirstLastPara="1" wrap="square" lIns="91425" tIns="45700" rIns="91425" bIns="45700" anchor="ctr" anchorCtr="0">
            <a:normAutofit/>
          </a:bodyPr>
          <a:lstStyle/>
          <a:p>
            <a:pPr marL="57150" marR="0" lvl="0" algn="l" rtl="0">
              <a:lnSpc>
                <a:spcPct val="90000"/>
              </a:lnSpc>
              <a:spcBef>
                <a:spcPts val="0"/>
              </a:spcBef>
              <a:spcAft>
                <a:spcPts val="0"/>
              </a:spcAft>
              <a:buClr>
                <a:srgbClr val="000000"/>
              </a:buClr>
              <a:buSzPts val="1700"/>
            </a:pPr>
            <a:r>
              <a:rPr lang="en-US" sz="1700" b="0" i="0" u="none" strike="noStrike" cap="none" dirty="0">
                <a:solidFill>
                  <a:schemeClr val="dk1"/>
                </a:solidFill>
                <a:latin typeface="Raleway" pitchFamily="2" charset="0"/>
                <a:sym typeface="Arial"/>
              </a:rPr>
              <a:t>Native Americans living in Arizona (PIMA) Indians Diabetes Dataset, published by National Institute of Diabetes, Digestive &amp; Kidney Diseases in the USA.</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p:txBody>
      </p:sp>
    </p:spTree>
    <p:extLst>
      <p:ext uri="{BB962C8B-B14F-4D97-AF65-F5344CB8AC3E}">
        <p14:creationId xmlns:p14="http://schemas.microsoft.com/office/powerpoint/2010/main" val="819963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37943" y="1151088"/>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598809" y="4546319"/>
            <a:ext cx="4990179" cy="2427343"/>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The basis on which the ML models were evaluated &amp; compared (Indicators)</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Testing Accuracy</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Mean Square Error (MSE)</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Precision</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Rate of Recall (Sensitivity)</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F1-score</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p:txBody>
      </p:sp>
      <p:sp>
        <p:nvSpPr>
          <p:cNvPr id="140" name="Google Shape;140;p26"/>
          <p:cNvSpPr txBox="1"/>
          <p:nvPr/>
        </p:nvSpPr>
        <p:spPr>
          <a:xfrm>
            <a:off x="6578219" y="1625516"/>
            <a:ext cx="4795590" cy="2439605"/>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Random Forest (RF) has the highest Testing Accuracy – 83.12% &amp; lowest MSE.</a:t>
            </a: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ANN achieved the highest MSE.</a:t>
            </a:r>
          </a:p>
          <a:p>
            <a:pPr marL="139700" marR="0" lvl="0" algn="l" rtl="0">
              <a:lnSpc>
                <a:spcPct val="100000"/>
              </a:lnSpc>
              <a:spcBef>
                <a:spcPts val="0"/>
              </a:spcBef>
              <a:spcAft>
                <a:spcPts val="0"/>
              </a:spcAft>
              <a:buClr>
                <a:srgbClr val="000000"/>
              </a:buClr>
              <a:buSzPts val="1400"/>
            </a:pPr>
            <a:endParaRPr lang="en-US" sz="1600" b="0" i="0" u="none" strike="noStrike" cap="none" dirty="0">
              <a:solidFill>
                <a:srgbClr val="000000"/>
              </a:solidFill>
              <a:latin typeface="Raleway" pitchFamily="2" charset="0"/>
              <a:ea typeface="Calibri"/>
              <a:cs typeface="Calibri"/>
              <a:sym typeface="Calibri"/>
            </a:endParaRP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The results also shows that the most significant predictor variables are;</a:t>
            </a: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Number of pregnancies.</a:t>
            </a: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Insulin level</a:t>
            </a: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BMI level</a:t>
            </a:r>
          </a:p>
          <a:p>
            <a:pPr marL="139700" marR="0" lvl="0" algn="l" rtl="0">
              <a:lnSpc>
                <a:spcPct val="100000"/>
              </a:lnSpc>
              <a:spcBef>
                <a:spcPts val="0"/>
              </a:spcBef>
              <a:spcAft>
                <a:spcPts val="0"/>
              </a:spcAft>
              <a:buClr>
                <a:srgbClr val="000000"/>
              </a:buClr>
              <a:buSzPts val="1400"/>
            </a:pPr>
            <a:r>
              <a:rPr lang="en-US" sz="1600" b="0" i="0" u="none" strike="noStrike" cap="none" dirty="0">
                <a:solidFill>
                  <a:srgbClr val="000000"/>
                </a:solidFill>
                <a:latin typeface="Raleway" pitchFamily="2" charset="0"/>
                <a:ea typeface="Calibri"/>
                <a:cs typeface="Calibri"/>
                <a:sym typeface="Calibri"/>
              </a:rPr>
              <a:t>Age</a:t>
            </a:r>
          </a:p>
          <a:p>
            <a:pPr marL="139700" marR="0" lvl="0" algn="l" rtl="0">
              <a:lnSpc>
                <a:spcPct val="100000"/>
              </a:lnSpc>
              <a:spcBef>
                <a:spcPts val="0"/>
              </a:spcBef>
              <a:spcAft>
                <a:spcPts val="0"/>
              </a:spcAft>
              <a:buClr>
                <a:srgbClr val="000000"/>
              </a:buClr>
              <a:buSzPts val="1400"/>
            </a:pPr>
            <a:endParaRPr lang="en-US" sz="1400" b="0" i="0" u="none" strike="noStrike" cap="none" dirty="0">
              <a:solidFill>
                <a:srgbClr val="000000"/>
              </a:solidFill>
              <a:latin typeface="Raleway" pitchFamily="2" charset="0"/>
              <a:ea typeface="Calibri"/>
              <a:cs typeface="Calibri"/>
              <a:sym typeface="Calibri"/>
            </a:endParaRP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3" name="Rectangle 2">
            <a:extLst>
              <a:ext uri="{FF2B5EF4-FFF2-40B4-BE49-F238E27FC236}">
                <a16:creationId xmlns:a16="http://schemas.microsoft.com/office/drawing/2014/main" id="{FDF973D9-197C-AD04-5740-FDD1C6CDEC7E}"/>
              </a:ext>
            </a:extLst>
          </p:cNvPr>
          <p:cNvSpPr/>
          <p:nvPr/>
        </p:nvSpPr>
        <p:spPr>
          <a:xfrm>
            <a:off x="2440272" y="1776680"/>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768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Patient records</a:t>
            </a:r>
          </a:p>
        </p:txBody>
      </p:sp>
      <p:cxnSp>
        <p:nvCxnSpPr>
          <p:cNvPr id="6" name="Straight Arrow Connector 5">
            <a:extLst>
              <a:ext uri="{FF2B5EF4-FFF2-40B4-BE49-F238E27FC236}">
                <a16:creationId xmlns:a16="http://schemas.microsoft.com/office/drawing/2014/main" id="{493FAAD2-64DA-969F-D5BD-A32452D0B371}"/>
              </a:ext>
            </a:extLst>
          </p:cNvPr>
          <p:cNvCxnSpPr>
            <a:cxnSpLocks/>
            <a:stCxn id="3" idx="2"/>
            <a:endCxn id="11" idx="0"/>
          </p:cNvCxnSpPr>
          <p:nvPr/>
        </p:nvCxnSpPr>
        <p:spPr>
          <a:xfrm flipH="1">
            <a:off x="1874695" y="2684307"/>
            <a:ext cx="1219204" cy="77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012964-0EF1-1194-0B19-0D5D03074A86}"/>
              </a:ext>
            </a:extLst>
          </p:cNvPr>
          <p:cNvCxnSpPr>
            <a:cxnSpLocks/>
            <a:endCxn id="12" idx="0"/>
          </p:cNvCxnSpPr>
          <p:nvPr/>
        </p:nvCxnSpPr>
        <p:spPr>
          <a:xfrm>
            <a:off x="3097286" y="2657215"/>
            <a:ext cx="1178559" cy="79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D7136BE-1529-79D4-F6A9-78AE0FD3DE47}"/>
              </a:ext>
            </a:extLst>
          </p:cNvPr>
          <p:cNvSpPr/>
          <p:nvPr/>
        </p:nvSpPr>
        <p:spPr>
          <a:xfrm>
            <a:off x="1221068" y="3456469"/>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430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
        <p:nvSpPr>
          <p:cNvPr id="12" name="Rectangle 11">
            <a:extLst>
              <a:ext uri="{FF2B5EF4-FFF2-40B4-BE49-F238E27FC236}">
                <a16:creationId xmlns:a16="http://schemas.microsoft.com/office/drawing/2014/main" id="{36E041F9-0FC8-EE3B-9D94-7908F9ACE175}"/>
              </a:ext>
            </a:extLst>
          </p:cNvPr>
          <p:cNvSpPr/>
          <p:nvPr/>
        </p:nvSpPr>
        <p:spPr>
          <a:xfrm>
            <a:off x="3622218" y="3456469"/>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338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
        <p:nvSpPr>
          <p:cNvPr id="5" name="Google Shape;136;p26">
            <a:extLst>
              <a:ext uri="{FF2B5EF4-FFF2-40B4-BE49-F238E27FC236}">
                <a16:creationId xmlns:a16="http://schemas.microsoft.com/office/drawing/2014/main" id="{A0043D8D-2CAC-729A-4C12-741941164BF5}"/>
              </a:ext>
            </a:extLst>
          </p:cNvPr>
          <p:cNvSpPr txBox="1"/>
          <p:nvPr/>
        </p:nvSpPr>
        <p:spPr>
          <a:xfrm>
            <a:off x="1719752" y="1231841"/>
            <a:ext cx="2988835" cy="397013"/>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Dataset and Partitioning</a:t>
            </a:r>
          </a:p>
        </p:txBody>
      </p:sp>
      <p:sp>
        <p:nvSpPr>
          <p:cNvPr id="8" name="TextBox 7">
            <a:extLst>
              <a:ext uri="{FF2B5EF4-FFF2-40B4-BE49-F238E27FC236}">
                <a16:creationId xmlns:a16="http://schemas.microsoft.com/office/drawing/2014/main" id="{123AC868-5208-5B56-EAF0-3D3F527252DB}"/>
              </a:ext>
            </a:extLst>
          </p:cNvPr>
          <p:cNvSpPr txBox="1"/>
          <p:nvPr/>
        </p:nvSpPr>
        <p:spPr>
          <a:xfrm>
            <a:off x="6300910" y="5067362"/>
            <a:ext cx="4863942" cy="1077218"/>
          </a:xfrm>
          <a:prstGeom prst="rect">
            <a:avLst/>
          </a:prstGeom>
          <a:noFill/>
        </p:spPr>
        <p:txBody>
          <a:bodyPr wrap="square">
            <a:spAutoFit/>
          </a:bodyPr>
          <a:lstStyle/>
          <a:p>
            <a:pPr marL="457200" marR="0" lvl="1" indent="0" algn="just" defTabSz="457200" rtl="0" eaLnBrk="1" fontAlgn="auto" latinLnBrk="0" hangingPunct="1">
              <a:lnSpc>
                <a:spcPct val="100000"/>
              </a:lnSpc>
              <a:spcBef>
                <a:spcPts val="0"/>
              </a:spcBef>
              <a:spcAft>
                <a:spcPts val="0"/>
              </a:spcAft>
              <a:buClrTx/>
              <a:buSzTx/>
              <a:buFontTx/>
              <a:buNone/>
              <a:tabLst/>
              <a:defRPr/>
            </a:pPr>
            <a:r>
              <a:rPr lang="en-US" sz="1600" dirty="0">
                <a:latin typeface="Raleway" pitchFamily="2" charset="0"/>
                <a:ea typeface="Calibri"/>
                <a:cs typeface="Calibri"/>
              </a:rPr>
              <a:t>The RF with 50 subtrees is the most accurate ML model that can be used to diagnose Type II diabetes in the PIMA Indian Diabetes Dataset.</a:t>
            </a:r>
          </a:p>
        </p:txBody>
      </p:sp>
      <p:sp>
        <p:nvSpPr>
          <p:cNvPr id="10" name="Google Shape;136;p26">
            <a:extLst>
              <a:ext uri="{FF2B5EF4-FFF2-40B4-BE49-F238E27FC236}">
                <a16:creationId xmlns:a16="http://schemas.microsoft.com/office/drawing/2014/main" id="{DDAB47D4-6FB4-938F-C797-EFAF172D36FB}"/>
              </a:ext>
            </a:extLst>
          </p:cNvPr>
          <p:cNvSpPr txBox="1"/>
          <p:nvPr/>
        </p:nvSpPr>
        <p:spPr>
          <a:xfrm>
            <a:off x="6838261" y="4508842"/>
            <a:ext cx="2137753" cy="558520"/>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Conclusion</a:t>
            </a:r>
            <a:endParaRPr sz="3800" b="0" i="0" u="none" strike="noStrike" cap="none" dirty="0">
              <a:solidFill>
                <a:schemeClr val="dk1"/>
              </a:solidFill>
              <a:latin typeface="Raleway" pitchFamily="2" charset="0"/>
              <a:sym typeface="Arial"/>
            </a:endParaRPr>
          </a:p>
        </p:txBody>
      </p:sp>
    </p:spTree>
    <p:extLst>
      <p:ext uri="{BB962C8B-B14F-4D97-AF65-F5344CB8AC3E}">
        <p14:creationId xmlns:p14="http://schemas.microsoft.com/office/powerpoint/2010/main" val="56130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4" y="1583871"/>
            <a:ext cx="3360345" cy="1845129"/>
          </a:xfrm>
          <a:prstGeom prst="rect">
            <a:avLst/>
          </a:prstGeom>
          <a:noFill/>
          <a:ln>
            <a:noFill/>
          </a:ln>
        </p:spPr>
        <p:txBody>
          <a:bodyPr spcFirstLastPara="1" wrap="square" lIns="91425" tIns="45700" rIns="91425" bIns="45700" anchor="ctr" anchorCtr="0">
            <a:normAutofit fontScale="40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800" b="1" i="0" u="none" strike="noStrike" baseline="0" dirty="0">
                <a:solidFill>
                  <a:schemeClr val="bg1"/>
                </a:solidFill>
                <a:latin typeface="Arial" panose="020B0604020202020204" pitchFamily="34" charset="0"/>
              </a:rPr>
              <a:t>Paper 4:</a:t>
            </a:r>
          </a:p>
          <a:p>
            <a:pPr marL="0" marR="0" lvl="0" indent="0" algn="l" rtl="0">
              <a:lnSpc>
                <a:spcPct val="90000"/>
              </a:lnSpc>
              <a:spcBef>
                <a:spcPts val="0"/>
              </a:spcBef>
              <a:spcAft>
                <a:spcPts val="600"/>
              </a:spcAft>
              <a:buClr>
                <a:schemeClr val="dk1"/>
              </a:buClr>
              <a:buSzPts val="4000"/>
              <a:buFont typeface="Calibri"/>
              <a:buNone/>
            </a:pPr>
            <a:r>
              <a:rPr lang="en-US" sz="4800" b="1" i="0" u="none" strike="noStrike" baseline="0" dirty="0">
                <a:solidFill>
                  <a:schemeClr val="bg1"/>
                </a:solidFill>
                <a:latin typeface="Arial" panose="020B0604020202020204" pitchFamily="34" charset="0"/>
              </a:rPr>
              <a:t>Comparative Research on Diabetes Influencing Factors Based on Random Forest and Decision Tree Models</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239732" y="3113638"/>
            <a:ext cx="4635909" cy="3371022"/>
          </a:xfrm>
          <a:prstGeom prst="rect">
            <a:avLst/>
          </a:prstGeom>
          <a:noFill/>
          <a:ln>
            <a:noFill/>
          </a:ln>
        </p:spPr>
        <p:txBody>
          <a:bodyPr spcFirstLastPara="1" wrap="square" lIns="91425" tIns="45700" rIns="91425" bIns="45700" anchor="ctr" anchorCtr="0">
            <a:normAutofit fontScale="92500" lnSpcReduction="20000"/>
          </a:bodyPr>
          <a:lstStyle/>
          <a:p>
            <a:pPr marL="57150" marR="0" lvl="0" algn="l" rtl="0">
              <a:lnSpc>
                <a:spcPct val="90000"/>
              </a:lnSpc>
              <a:spcBef>
                <a:spcPts val="0"/>
              </a:spcBef>
              <a:spcAft>
                <a:spcPts val="0"/>
              </a:spcAft>
              <a:buClr>
                <a:srgbClr val="000000"/>
              </a:buClr>
              <a:buSzPts val="1700"/>
            </a:pPr>
            <a:r>
              <a:rPr lang="en-US" sz="1700" b="1" i="0" u="sng" strike="noStrike" cap="none" dirty="0">
                <a:solidFill>
                  <a:schemeClr val="dk1"/>
                </a:solidFill>
                <a:latin typeface="Raleway" pitchFamily="2" charset="0"/>
                <a:sym typeface="Arial"/>
              </a:rPr>
              <a:t>Data Source &amp; Description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data is derived from the PIMA Indian Dataset (PID) in the UCI dataset, which is mainly about the characteristic information of Pima Indian women over 21 years old. There are a total of 768 samples, including 9 characteristic variables, respectively 8 predictors and 1 label variable (label value 1 represents diabetes, label value 0 represents no diabetes).</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According to the Target variable label value category statistics, there are 268 samples with a value of 1 (having diabetes) and 500 samples with a value of 0 (not having diabetes)</a:t>
            </a: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Objective</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To forecast the influencing factors of </a:t>
            </a:r>
            <a:r>
              <a:rPr lang="en-US" sz="1200" i="0" u="none" strike="noStrike" cap="none" dirty="0" err="1">
                <a:solidFill>
                  <a:schemeClr val="bg1"/>
                </a:solidFill>
                <a:latin typeface="Raleway" pitchFamily="2" charset="0"/>
                <a:sym typeface="Arial"/>
              </a:rPr>
              <a:t>cby</a:t>
            </a:r>
            <a:r>
              <a:rPr lang="en-US" sz="1200" i="0" u="none" strike="noStrike" cap="none" dirty="0">
                <a:solidFill>
                  <a:schemeClr val="bg1"/>
                </a:solidFill>
                <a:latin typeface="Raleway" pitchFamily="2" charset="0"/>
                <a:sym typeface="Arial"/>
              </a:rPr>
              <a:t> comparing the results from Two (2) Machine Learning models;</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Random Forest</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Decision Trees</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graphicFrame>
        <p:nvGraphicFramePr>
          <p:cNvPr id="14" name="Table 13">
            <a:extLst>
              <a:ext uri="{FF2B5EF4-FFF2-40B4-BE49-F238E27FC236}">
                <a16:creationId xmlns:a16="http://schemas.microsoft.com/office/drawing/2014/main" id="{D3E04DB0-B312-52A2-A8B5-DBDEA9559043}"/>
              </a:ext>
            </a:extLst>
          </p:cNvPr>
          <p:cNvGraphicFramePr>
            <a:graphicFrameLocks noGrp="1"/>
          </p:cNvGraphicFramePr>
          <p:nvPr>
            <p:extLst>
              <p:ext uri="{D42A27DB-BD31-4B8C-83A1-F6EECF244321}">
                <p14:modId xmlns:p14="http://schemas.microsoft.com/office/powerpoint/2010/main" val="2849967620"/>
              </p:ext>
            </p:extLst>
          </p:nvPr>
        </p:nvGraphicFramePr>
        <p:xfrm>
          <a:off x="4506544" y="587603"/>
          <a:ext cx="7427532" cy="2072640"/>
        </p:xfrm>
        <a:graphic>
          <a:graphicData uri="http://schemas.openxmlformats.org/drawingml/2006/table">
            <a:tbl>
              <a:tblPr firstRow="1" bandRow="1">
                <a:tableStyleId>{5C22544A-7EE6-4342-B048-85BDC9FD1C3A}</a:tableStyleId>
              </a:tblPr>
              <a:tblGrid>
                <a:gridCol w="3713766">
                  <a:extLst>
                    <a:ext uri="{9D8B030D-6E8A-4147-A177-3AD203B41FA5}">
                      <a16:colId xmlns:a16="http://schemas.microsoft.com/office/drawing/2014/main" val="465435757"/>
                    </a:ext>
                  </a:extLst>
                </a:gridCol>
                <a:gridCol w="3713766">
                  <a:extLst>
                    <a:ext uri="{9D8B030D-6E8A-4147-A177-3AD203B41FA5}">
                      <a16:colId xmlns:a16="http://schemas.microsoft.com/office/drawing/2014/main" val="2838907042"/>
                    </a:ext>
                  </a:extLst>
                </a:gridCol>
              </a:tblGrid>
              <a:tr h="167504">
                <a:tc>
                  <a:txBody>
                    <a:bodyPr/>
                    <a:lstStyle/>
                    <a:p>
                      <a:r>
                        <a:rPr lang="en-US" b="0" dirty="0">
                          <a:solidFill>
                            <a:schemeClr val="bg1"/>
                          </a:solidFill>
                          <a:latin typeface="Arial" panose="020B0604020202020204" pitchFamily="34" charset="0"/>
                        </a:rPr>
                        <a:t>Pregnancies</a:t>
                      </a:r>
                      <a:endParaRPr lang="en-US" b="0" dirty="0">
                        <a:solidFill>
                          <a:schemeClr val="bg1"/>
                        </a:solidFill>
                      </a:endParaRPr>
                    </a:p>
                  </a:txBody>
                  <a:tcPr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Blood glucose</a:t>
                      </a:r>
                    </a:p>
                    <a:p>
                      <a:endParaRPr lang="en-US" b="0" dirty="0"/>
                    </a:p>
                  </a:txBody>
                  <a:tcPr>
                    <a:solidFill>
                      <a:schemeClr val="accent1">
                        <a:lumMod val="40000"/>
                        <a:lumOff val="60000"/>
                      </a:schemeClr>
                    </a:solidFill>
                  </a:tcPr>
                </a:tc>
                <a:extLst>
                  <a:ext uri="{0D108BD9-81ED-4DB2-BD59-A6C34878D82A}">
                    <a16:rowId xmlns:a16="http://schemas.microsoft.com/office/drawing/2014/main" val="3475683362"/>
                  </a:ext>
                </a:extLst>
              </a:tr>
              <a:tr h="42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a:t>
                      </a:r>
                      <a:r>
                        <a:rPr lang="en-US" b="0" dirty="0">
                          <a:solidFill>
                            <a:srgbClr val="000000"/>
                          </a:solidFill>
                          <a:latin typeface="Arial" panose="020B0604020202020204" pitchFamily="34" charset="0"/>
                        </a:rPr>
                        <a:t>lood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Serum insulin</a:t>
                      </a:r>
                    </a:p>
                    <a:p>
                      <a:endParaRPr lang="en-US" b="0" dirty="0"/>
                    </a:p>
                  </a:txBody>
                  <a:tcPr/>
                </a:tc>
                <a:extLst>
                  <a:ext uri="{0D108BD9-81ED-4DB2-BD59-A6C34878D82A}">
                    <a16:rowId xmlns:a16="http://schemas.microsoft.com/office/drawing/2014/main" val="14811623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Triceps skin thickness</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Age</a:t>
                      </a:r>
                    </a:p>
                    <a:p>
                      <a:endParaRPr lang="en-US" b="0" dirty="0"/>
                    </a:p>
                  </a:txBody>
                  <a:tcPr/>
                </a:tc>
                <a:extLst>
                  <a:ext uri="{0D108BD9-81ED-4DB2-BD59-A6C34878D82A}">
                    <a16:rowId xmlns:a16="http://schemas.microsoft.com/office/drawing/2014/main" val="308667044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Body mass index</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Diabetes pedigree function</a:t>
                      </a:r>
                    </a:p>
                    <a:p>
                      <a:endParaRPr lang="en-US" b="0" dirty="0"/>
                    </a:p>
                  </a:txBody>
                  <a:tcPr/>
                </a:tc>
                <a:extLst>
                  <a:ext uri="{0D108BD9-81ED-4DB2-BD59-A6C34878D82A}">
                    <a16:rowId xmlns:a16="http://schemas.microsoft.com/office/drawing/2014/main" val="1587136228"/>
                  </a:ext>
                </a:extLst>
              </a:tr>
            </a:tbl>
          </a:graphicData>
        </a:graphic>
      </p:graphicFrame>
      <p:pic>
        <p:nvPicPr>
          <p:cNvPr id="15" name="Picture 14">
            <a:extLst>
              <a:ext uri="{FF2B5EF4-FFF2-40B4-BE49-F238E27FC236}">
                <a16:creationId xmlns:a16="http://schemas.microsoft.com/office/drawing/2014/main" id="{531FC19A-13F9-62F2-8079-4511A0061E13}"/>
              </a:ext>
            </a:extLst>
          </p:cNvPr>
          <p:cNvPicPr>
            <a:picLocks noChangeAspect="1"/>
          </p:cNvPicPr>
          <p:nvPr/>
        </p:nvPicPr>
        <p:blipFill rotWithShape="1">
          <a:blip r:embed="rId4"/>
          <a:srcRect l="28253" t="37946" r="45287" b="26373"/>
          <a:stretch/>
        </p:blipFill>
        <p:spPr>
          <a:xfrm>
            <a:off x="8965674" y="3113638"/>
            <a:ext cx="3226158" cy="2446986"/>
          </a:xfrm>
          <a:prstGeom prst="rect">
            <a:avLst/>
          </a:prstGeom>
        </p:spPr>
      </p:pic>
    </p:spTree>
    <p:extLst>
      <p:ext uri="{BB962C8B-B14F-4D97-AF65-F5344CB8AC3E}">
        <p14:creationId xmlns:p14="http://schemas.microsoft.com/office/powerpoint/2010/main" val="190452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179267" y="1816262"/>
            <a:ext cx="3360345" cy="184512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4800" b="1" dirty="0">
                <a:solidFill>
                  <a:schemeClr val="bg1"/>
                </a:solidFill>
                <a:latin typeface="Raleway" pitchFamily="2" charset="0"/>
              </a:rPr>
              <a:t>Objective</a:t>
            </a:r>
          </a:p>
        </p:txBody>
      </p:sp>
      <p:sp>
        <p:nvSpPr>
          <p:cNvPr id="104" name="Google Shape;104;p8"/>
          <p:cNvSpPr txBox="1"/>
          <p:nvPr/>
        </p:nvSpPr>
        <p:spPr>
          <a:xfrm>
            <a:off x="4992246" y="917766"/>
            <a:ext cx="6354180" cy="4800229"/>
          </a:xfrm>
          <a:prstGeom prst="rect">
            <a:avLst/>
          </a:prstGeom>
          <a:noFill/>
          <a:ln>
            <a:noFill/>
          </a:ln>
        </p:spPr>
        <p:txBody>
          <a:bodyPr spcFirstLastPara="1" wrap="square" lIns="91425" tIns="45700" rIns="91425" bIns="45700" anchor="ctr" anchorCtr="0">
            <a:normAutofit/>
          </a:bodyPr>
          <a:lstStyle/>
          <a:p>
            <a:pPr marL="57150" lvl="1" defTabSz="457200">
              <a:lnSpc>
                <a:spcPct val="90000"/>
              </a:lnSpc>
              <a:buSzPts val="1700"/>
              <a:defRPr/>
            </a:pPr>
            <a:r>
              <a:rPr lang="en-US" sz="1700" dirty="0">
                <a:solidFill>
                  <a:schemeClr val="dk1"/>
                </a:solidFill>
                <a:latin typeface="Raleway" pitchFamily="2" charset="0"/>
              </a:rPr>
              <a:t>					</a:t>
            </a:r>
            <a:r>
              <a:rPr lang="en-US" sz="1700" b="1" dirty="0">
                <a:solidFill>
                  <a:schemeClr val="dk1"/>
                </a:solidFill>
                <a:latin typeface="Raleway" pitchFamily="2" charset="0"/>
              </a:rPr>
              <a:t>Indicators evaluated</a:t>
            </a:r>
          </a:p>
          <a:p>
            <a:pPr marL="285750" indent="-228600" defTabSz="457200" eaLnBrk="1" fontAlgn="auto" latinLnBrk="0" hangingPunct="1">
              <a:lnSpc>
                <a:spcPct val="90000"/>
              </a:lnSpc>
              <a:buSzPts val="1700"/>
              <a:buFont typeface="Arial"/>
              <a:buChar char="•"/>
              <a:tabLst/>
              <a:defRPr/>
            </a:pPr>
            <a:r>
              <a:rPr lang="en-US" sz="1700" dirty="0">
                <a:solidFill>
                  <a:schemeClr val="dk1"/>
                </a:solidFill>
                <a:latin typeface="Raleway" pitchFamily="2" charset="0"/>
              </a:rPr>
              <a:t>Testing Accuracy				</a:t>
            </a:r>
          </a:p>
          <a:p>
            <a:pPr marL="285750" indent="-228600" defTabSz="457200" eaLnBrk="1" fontAlgn="auto" latinLnBrk="0" hangingPunct="1">
              <a:lnSpc>
                <a:spcPct val="90000"/>
              </a:lnSpc>
              <a:buSzPts val="1700"/>
              <a:buFont typeface="Arial"/>
              <a:buChar char="•"/>
              <a:tabLst/>
              <a:defRPr/>
            </a:pPr>
            <a:r>
              <a:rPr lang="en-US" sz="1700" dirty="0">
                <a:solidFill>
                  <a:schemeClr val="dk1"/>
                </a:solidFill>
                <a:latin typeface="Raleway" pitchFamily="2" charset="0"/>
              </a:rPr>
              <a:t>Precision</a:t>
            </a:r>
          </a:p>
          <a:p>
            <a:pPr marL="285750" indent="-228600" defTabSz="457200" eaLnBrk="1" fontAlgn="auto" latinLnBrk="0" hangingPunct="1">
              <a:lnSpc>
                <a:spcPct val="90000"/>
              </a:lnSpc>
              <a:buSzPts val="1700"/>
              <a:buFont typeface="Arial"/>
              <a:buChar char="•"/>
              <a:tabLst/>
              <a:defRPr/>
            </a:pPr>
            <a:r>
              <a:rPr lang="en-US" sz="1700" dirty="0">
                <a:solidFill>
                  <a:schemeClr val="dk1"/>
                </a:solidFill>
                <a:latin typeface="Raleway" pitchFamily="2" charset="0"/>
              </a:rPr>
              <a:t>F1-score</a:t>
            </a:r>
          </a:p>
          <a:p>
            <a:pPr marL="285750" indent="-228600" defTabSz="457200" eaLnBrk="1" fontAlgn="auto" latinLnBrk="0" hangingPunct="1">
              <a:lnSpc>
                <a:spcPct val="90000"/>
              </a:lnSpc>
              <a:buSzPts val="1700"/>
              <a:buFont typeface="Arial"/>
              <a:buChar char="•"/>
              <a:tabLst/>
              <a:defRPr/>
            </a:pPr>
            <a:r>
              <a:rPr lang="en-US" sz="1700" dirty="0">
                <a:solidFill>
                  <a:schemeClr val="dk1"/>
                </a:solidFill>
                <a:latin typeface="Raleway" pitchFamily="2" charset="0"/>
              </a:rPr>
              <a:t>Rate of recall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57150" marR="0" lvl="0" algn="l" rtl="0">
              <a:lnSpc>
                <a:spcPct val="90000"/>
              </a:lnSpc>
              <a:spcBef>
                <a:spcPts val="0"/>
              </a:spcBef>
              <a:spcAft>
                <a:spcPts val="0"/>
              </a:spcAft>
              <a:buClr>
                <a:srgbClr val="000000"/>
              </a:buClr>
              <a:buSzPts val="1700"/>
            </a:pPr>
            <a:r>
              <a:rPr lang="en-US" sz="1700" b="1" i="0" u="none" strike="noStrike" cap="none" dirty="0">
                <a:solidFill>
                  <a:schemeClr val="dk1"/>
                </a:solidFill>
                <a:latin typeface="Raleway" pitchFamily="2" charset="0"/>
                <a:sym typeface="Arial"/>
              </a:rPr>
              <a:t>Results</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Random Forest (RF) has a higher F1-score – 79%.</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Decision Trees (DT) achieved a lower F1-score – 72%.</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results also shows that the most significant predictor variables are;</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Blood Glucose</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Diabetes Pedigree function</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BMI level</a:t>
            </a: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Age</a:t>
            </a: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Random Forest (RF) and Decision Trees (DT) were used to conduct a comparative study on the influencing factors of Diabetes with the aim to;</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 Enhance the performance of the forecast model</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 Increase the screening rate of Diabetes</a:t>
            </a: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 Reduce the degree of the disease deterioration</a:t>
            </a:r>
          </a:p>
        </p:txBody>
      </p:sp>
    </p:spTree>
    <p:extLst>
      <p:ext uri="{BB962C8B-B14F-4D97-AF65-F5344CB8AC3E}">
        <p14:creationId xmlns:p14="http://schemas.microsoft.com/office/powerpoint/2010/main" val="3482046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1509842" y="510047"/>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Why Diabetes?</a:t>
            </a:r>
            <a:endParaRPr sz="2400" b="0" i="0" u="none" strike="noStrike" cap="none" dirty="0">
              <a:solidFill>
                <a:schemeClr val="dk1"/>
              </a:solidFill>
              <a:latin typeface="Raleway" pitchFamily="2" charset="0"/>
              <a:sym typeface="Arial"/>
            </a:endParaRP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1" name="Google Shape;171;g296483ff299_0_27"/>
          <p:cNvSpPr txBox="1"/>
          <p:nvPr/>
        </p:nvSpPr>
        <p:spPr>
          <a:xfrm>
            <a:off x="4581144" y="510047"/>
            <a:ext cx="6858000" cy="1645800"/>
          </a:xfrm>
          <a:prstGeom prst="rect">
            <a:avLst/>
          </a:prstGeom>
          <a:noFill/>
          <a:ln>
            <a:noFill/>
          </a:ln>
        </p:spPr>
        <p:txBody>
          <a:bodyPr spcFirstLastPara="1" wrap="square" lIns="91425" tIns="45700" rIns="91425" bIns="45700" anchor="ctr" anchorCtr="0">
            <a:normAutofit/>
          </a:bodyPr>
          <a:lstStyle/>
          <a:p>
            <a:pPr>
              <a:lnSpc>
                <a:spcPct val="90000"/>
              </a:lnSpc>
              <a:spcBef>
                <a:spcPts val="600"/>
              </a:spcBef>
              <a:buSzPts val="1800"/>
            </a:pPr>
            <a:r>
              <a:rPr lang="en-US" sz="1600" dirty="0">
                <a:solidFill>
                  <a:schemeClr val="dk1"/>
                </a:solidFill>
                <a:latin typeface="Raleway" pitchFamily="2" charset="0"/>
              </a:rPr>
              <a:t>Of all the major non-communicable diseases to threaten human health, Diabetes ranks 3rd after Cardiovascular diseases &amp; Cancer.</a:t>
            </a:r>
          </a:p>
          <a:p>
            <a:pPr marL="0" marR="0" lvl="0" indent="0" algn="l" rtl="0">
              <a:lnSpc>
                <a:spcPct val="90000"/>
              </a:lnSpc>
              <a:spcBef>
                <a:spcPts val="600"/>
              </a:spcBef>
              <a:spcAft>
                <a:spcPts val="0"/>
              </a:spcAft>
              <a:buClr>
                <a:srgbClr val="000000"/>
              </a:buClr>
              <a:buSzPts val="1800"/>
              <a:buFont typeface="Arial"/>
              <a:buNone/>
            </a:pPr>
            <a:endParaRPr sz="16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
        <p:nvSpPr>
          <p:cNvPr id="4" name="Google Shape;171;g296483ff299_0_27">
            <a:extLst>
              <a:ext uri="{FF2B5EF4-FFF2-40B4-BE49-F238E27FC236}">
                <a16:creationId xmlns:a16="http://schemas.microsoft.com/office/drawing/2014/main" id="{3F444D3D-E062-3B9D-242E-951A3B04BD7E}"/>
              </a:ext>
            </a:extLst>
          </p:cNvPr>
          <p:cNvSpPr txBox="1"/>
          <p:nvPr/>
        </p:nvSpPr>
        <p:spPr>
          <a:xfrm>
            <a:off x="1150374" y="2504383"/>
            <a:ext cx="10215716" cy="4226784"/>
          </a:xfrm>
          <a:prstGeom prst="rect">
            <a:avLst/>
          </a:prstGeom>
          <a:noFill/>
          <a:ln>
            <a:noFill/>
          </a:ln>
        </p:spPr>
        <p:txBody>
          <a:bodyPr spcFirstLastPara="1" wrap="square" lIns="91425" tIns="45700" rIns="91425" bIns="45700" anchor="ctr" anchorCtr="0">
            <a:normAutofit fontScale="85000" lnSpcReduction="20000"/>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1900" dirty="0">
              <a:solidFill>
                <a:schemeClr val="dk1"/>
              </a:solidFill>
              <a:latin typeface="Raleway" pitchFamily="2"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According to WHO, the costs associated with treating Diabetes are rising at an alarming rate, such that between 2005-2015, it led to an economic loss of $557.7 billion.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Diabetes comprises over 170 different types of complications.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According to International Diabetes Federation (IDF), 537 million people had diabetes in 2021, with 783 million anticipated to have it by 2045, approximately 10% of the world’s population.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China accounts for most Diabetes cases, with about 140 million, up from 90 million in the previous decade, a 56% rise.</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1900" dirty="0">
              <a:solidFill>
                <a:schemeClr val="dk1"/>
              </a:solidFill>
              <a:latin typeface="Raleway" pitchFamily="2"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Preventive measures and early diagnosis can help decrease this rising costs of treating Diabetes, and that is why using various methods to build models to analyze and predict this disease is of great importance.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900" dirty="0">
              <a:solidFill>
                <a:schemeClr val="dk1"/>
              </a:solidFill>
              <a:latin typeface="Raleway" pitchFamily="2"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900" dirty="0">
                <a:solidFill>
                  <a:schemeClr val="dk1"/>
                </a:solidFill>
                <a:latin typeface="Raleway" pitchFamily="2" charset="0"/>
              </a:rPr>
              <a:t>There are a lot of previous work already done in this area using;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dirty="0">
                <a:solidFill>
                  <a:schemeClr val="dk1"/>
                </a:solidFill>
                <a:latin typeface="Raleway" pitchFamily="2" charset="0"/>
              </a:rPr>
              <a:t>Logistic Regression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dirty="0">
                <a:solidFill>
                  <a:schemeClr val="dk1"/>
                </a:solidFill>
                <a:latin typeface="Raleway" pitchFamily="2" charset="0"/>
              </a:rPr>
              <a:t>Naïve Bayes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dirty="0">
                <a:solidFill>
                  <a:schemeClr val="dk1"/>
                </a:solidFill>
                <a:latin typeface="Raleway" pitchFamily="2" charset="0"/>
              </a:rPr>
              <a:t>Back Propagation Neural Network</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dirty="0">
                <a:solidFill>
                  <a:schemeClr val="dk1"/>
                </a:solidFill>
                <a:latin typeface="Raleway" pitchFamily="2" charset="0"/>
              </a:rPr>
              <a:t>Gradient Boosting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900" dirty="0">
                <a:solidFill>
                  <a:schemeClr val="dk1"/>
                </a:solidFill>
                <a:latin typeface="Raleway" pitchFamily="2" charset="0"/>
              </a:rPr>
              <a:t>Random Forest etc.</a:t>
            </a:r>
          </a:p>
          <a:p>
            <a:pPr marL="0" marR="0" lvl="0" indent="0" algn="l" rtl="0">
              <a:lnSpc>
                <a:spcPct val="90000"/>
              </a:lnSpc>
              <a:spcBef>
                <a:spcPts val="600"/>
              </a:spcBef>
              <a:spcAft>
                <a:spcPts val="0"/>
              </a:spcAft>
              <a:buClr>
                <a:srgbClr val="000000"/>
              </a:buClr>
              <a:buSzPts val="1800"/>
              <a:buFont typeface="Arial"/>
              <a:buNone/>
            </a:pPr>
            <a:endParaRPr sz="1600" b="0" i="0" u="none" strike="noStrike" cap="none" dirty="0">
              <a:solidFill>
                <a:schemeClr val="dk1"/>
              </a:solidFill>
              <a:latin typeface="Raleway" pitchFamily="2" charset="0"/>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Result &amp; Discussion</a:t>
            </a:r>
          </a:p>
        </p:txBody>
      </p:sp>
      <p:pic>
        <p:nvPicPr>
          <p:cNvPr id="4" name="Picture 3">
            <a:extLst>
              <a:ext uri="{FF2B5EF4-FFF2-40B4-BE49-F238E27FC236}">
                <a16:creationId xmlns:a16="http://schemas.microsoft.com/office/drawing/2014/main" id="{BDE13ACA-CEFA-E2E4-A2AC-2BC8AF078AC6}"/>
              </a:ext>
            </a:extLst>
          </p:cNvPr>
          <p:cNvPicPr>
            <a:picLocks noChangeAspect="1"/>
          </p:cNvPicPr>
          <p:nvPr/>
        </p:nvPicPr>
        <p:blipFill>
          <a:blip r:embed="rId4"/>
          <a:stretch>
            <a:fillRect/>
          </a:stretch>
        </p:blipFill>
        <p:spPr>
          <a:xfrm>
            <a:off x="1979352" y="1946443"/>
            <a:ext cx="8590326" cy="2147582"/>
          </a:xfrm>
          <a:prstGeom prst="rect">
            <a:avLst/>
          </a:prstGeom>
        </p:spPr>
      </p:pic>
      <p:pic>
        <p:nvPicPr>
          <p:cNvPr id="6" name="Picture 5">
            <a:extLst>
              <a:ext uri="{FF2B5EF4-FFF2-40B4-BE49-F238E27FC236}">
                <a16:creationId xmlns:a16="http://schemas.microsoft.com/office/drawing/2014/main" id="{7FDE84FA-E7E2-68EF-786A-DDC93514A8B6}"/>
              </a:ext>
            </a:extLst>
          </p:cNvPr>
          <p:cNvPicPr>
            <a:picLocks noChangeAspect="1"/>
          </p:cNvPicPr>
          <p:nvPr/>
        </p:nvPicPr>
        <p:blipFill>
          <a:blip r:embed="rId5"/>
          <a:stretch>
            <a:fillRect/>
          </a:stretch>
        </p:blipFill>
        <p:spPr>
          <a:xfrm>
            <a:off x="1861365" y="4542835"/>
            <a:ext cx="8708313" cy="2189275"/>
          </a:xfrm>
          <a:prstGeom prst="rect">
            <a:avLst/>
          </a:prstGeom>
        </p:spPr>
      </p:pic>
      <p:sp>
        <p:nvSpPr>
          <p:cNvPr id="7" name="TextBox 6">
            <a:extLst>
              <a:ext uri="{FF2B5EF4-FFF2-40B4-BE49-F238E27FC236}">
                <a16:creationId xmlns:a16="http://schemas.microsoft.com/office/drawing/2014/main" id="{F4B6B575-0AE3-7783-639D-8EF8EA2256CB}"/>
              </a:ext>
            </a:extLst>
          </p:cNvPr>
          <p:cNvSpPr txBox="1"/>
          <p:nvPr/>
        </p:nvSpPr>
        <p:spPr>
          <a:xfrm>
            <a:off x="934064" y="1637204"/>
            <a:ext cx="6096000" cy="307777"/>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Predictor Variables</a:t>
            </a:r>
          </a:p>
        </p:txBody>
      </p:sp>
      <p:sp>
        <p:nvSpPr>
          <p:cNvPr id="11" name="TextBox 10">
            <a:extLst>
              <a:ext uri="{FF2B5EF4-FFF2-40B4-BE49-F238E27FC236}">
                <a16:creationId xmlns:a16="http://schemas.microsoft.com/office/drawing/2014/main" id="{D6E1D752-D7DB-3F97-3C1F-A3A3FCC8D93B}"/>
              </a:ext>
            </a:extLst>
          </p:cNvPr>
          <p:cNvSpPr txBox="1"/>
          <p:nvPr/>
        </p:nvSpPr>
        <p:spPr>
          <a:xfrm>
            <a:off x="1032387" y="4235058"/>
            <a:ext cx="6096000"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Pearson Correlation Test</a:t>
            </a:r>
          </a:p>
        </p:txBody>
      </p:sp>
    </p:spTree>
    <p:extLst>
      <p:ext uri="{BB962C8B-B14F-4D97-AF65-F5344CB8AC3E}">
        <p14:creationId xmlns:p14="http://schemas.microsoft.com/office/powerpoint/2010/main" val="54682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1509842" y="510047"/>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Why Diabetes?</a:t>
            </a:r>
            <a:endParaRPr sz="2400" b="0" i="0" u="none" strike="noStrike" cap="none" dirty="0">
              <a:solidFill>
                <a:schemeClr val="dk1"/>
              </a:solidFill>
              <a:latin typeface="Raleway" pitchFamily="2" charset="0"/>
              <a:sym typeface="Arial"/>
            </a:endParaRP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1" name="Google Shape;171;g296483ff299_0_27"/>
          <p:cNvSpPr txBox="1"/>
          <p:nvPr/>
        </p:nvSpPr>
        <p:spPr>
          <a:xfrm>
            <a:off x="4581144" y="510047"/>
            <a:ext cx="6858000" cy="1645800"/>
          </a:xfrm>
          <a:prstGeom prst="rect">
            <a:avLst/>
          </a:prstGeom>
          <a:noFill/>
          <a:ln>
            <a:noFill/>
          </a:ln>
        </p:spPr>
        <p:txBody>
          <a:bodyPr spcFirstLastPara="1" wrap="square" lIns="91425" tIns="45700" rIns="91425" bIns="45700" anchor="ctr" anchorCtr="0">
            <a:normAutofit/>
          </a:bodyPr>
          <a:lstStyle/>
          <a:p>
            <a:pPr>
              <a:lnSpc>
                <a:spcPct val="90000"/>
              </a:lnSpc>
              <a:spcBef>
                <a:spcPts val="600"/>
              </a:spcBef>
              <a:buSzPts val="1800"/>
            </a:pPr>
            <a:r>
              <a:rPr lang="en-US" sz="1600" dirty="0">
                <a:solidFill>
                  <a:schemeClr val="dk1"/>
                </a:solidFill>
                <a:latin typeface="Raleway" pitchFamily="2" charset="0"/>
              </a:rPr>
              <a:t>From the Pearson Correlation Test above, we see the strength of the correlation between the Target variable and the 8 predictors. We deduce that pregnancies (0.222), blood glucose (0.467), serum insulin (0.131), body mass index (0.293), diabetes pedigree function (0.174), and age (0.238) are reflecting an extremely positive correlation.</a:t>
            </a:r>
          </a:p>
        </p:txBody>
      </p:sp>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
        <p:nvSpPr>
          <p:cNvPr id="4" name="Google Shape;171;g296483ff299_0_27">
            <a:extLst>
              <a:ext uri="{FF2B5EF4-FFF2-40B4-BE49-F238E27FC236}">
                <a16:creationId xmlns:a16="http://schemas.microsoft.com/office/drawing/2014/main" id="{3F444D3D-E062-3B9D-242E-951A3B04BD7E}"/>
              </a:ext>
            </a:extLst>
          </p:cNvPr>
          <p:cNvSpPr txBox="1"/>
          <p:nvPr/>
        </p:nvSpPr>
        <p:spPr>
          <a:xfrm>
            <a:off x="4672093" y="3146431"/>
            <a:ext cx="6676102" cy="2942688"/>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On the other hand, the correlation coefficient between Target and blood pressure, and triceps skin thickness was lower. It can be preliminarily learned that the variables of blood glucose, body mass index, age and pregnancies have more significant weights than other variables in predicting whether a sample has diabetes, and they can be recorded as influential factors that are more likely to cause the disease for prediction.</a:t>
            </a: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r>
              <a:rPr lang="en-US" sz="1600" dirty="0">
                <a:solidFill>
                  <a:schemeClr val="dk1"/>
                </a:solidFill>
                <a:latin typeface="Raleway" pitchFamily="2" charset="0"/>
              </a:rPr>
              <a:t>	</a:t>
            </a:r>
            <a:r>
              <a:rPr lang="en-US" sz="1600" b="0" i="0" u="none" strike="noStrike" cap="none" dirty="0">
                <a:solidFill>
                  <a:schemeClr val="dk1"/>
                </a:solidFill>
                <a:latin typeface="Raleway" pitchFamily="2" charset="0"/>
                <a:sym typeface="Arial"/>
              </a:rPr>
              <a:t>Furthermore, the correlation coefficient between variables show that age and pregnancies, are mostly correlated. Likewise serum insulin triceps skin thickness, body mass index &amp; blood glucose, are all correlated.</a:t>
            </a: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p:txBody>
      </p:sp>
      <p:pic>
        <p:nvPicPr>
          <p:cNvPr id="5" name="Picture 4">
            <a:extLst>
              <a:ext uri="{FF2B5EF4-FFF2-40B4-BE49-F238E27FC236}">
                <a16:creationId xmlns:a16="http://schemas.microsoft.com/office/drawing/2014/main" id="{6F7D6AD2-91D3-209E-CD1F-550F22F635AB}"/>
              </a:ext>
            </a:extLst>
          </p:cNvPr>
          <p:cNvPicPr>
            <a:picLocks noChangeAspect="1"/>
          </p:cNvPicPr>
          <p:nvPr/>
        </p:nvPicPr>
        <p:blipFill>
          <a:blip r:embed="rId4"/>
          <a:stretch>
            <a:fillRect/>
          </a:stretch>
        </p:blipFill>
        <p:spPr>
          <a:xfrm>
            <a:off x="292200" y="3146431"/>
            <a:ext cx="3723270" cy="2683520"/>
          </a:xfrm>
          <a:prstGeom prst="rect">
            <a:avLst/>
          </a:prstGeom>
        </p:spPr>
      </p:pic>
    </p:spTree>
    <p:extLst>
      <p:ext uri="{BB962C8B-B14F-4D97-AF65-F5344CB8AC3E}">
        <p14:creationId xmlns:p14="http://schemas.microsoft.com/office/powerpoint/2010/main" val="4055819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2" name="Rectangle 1">
            <a:extLst>
              <a:ext uri="{FF2B5EF4-FFF2-40B4-BE49-F238E27FC236}">
                <a16:creationId xmlns:a16="http://schemas.microsoft.com/office/drawing/2014/main" id="{3B02883F-9F2C-67F9-30DE-B5CC6BC00ACC}"/>
              </a:ext>
            </a:extLst>
          </p:cNvPr>
          <p:cNvSpPr/>
          <p:nvPr/>
        </p:nvSpPr>
        <p:spPr>
          <a:xfrm>
            <a:off x="0" y="0"/>
            <a:ext cx="5176157"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E21C9694-7311-57BB-F609-D0FCCBB337F7}"/>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TextBox 3">
            <a:extLst>
              <a:ext uri="{FF2B5EF4-FFF2-40B4-BE49-F238E27FC236}">
                <a16:creationId xmlns:a16="http://schemas.microsoft.com/office/drawing/2014/main" id="{F3ED964C-D9BE-7DEA-FC13-41A0EA605A9D}"/>
              </a:ext>
            </a:extLst>
          </p:cNvPr>
          <p:cNvSpPr txBox="1"/>
          <p:nvPr/>
        </p:nvSpPr>
        <p:spPr>
          <a:xfrm>
            <a:off x="357990" y="2872661"/>
            <a:ext cx="6096000" cy="286232"/>
          </a:xfrm>
          <a:prstGeom prst="rect">
            <a:avLst/>
          </a:prstGeom>
          <a:noFill/>
        </p:spPr>
        <p:txBody>
          <a:bodyPr wrap="square">
            <a:spAutoFit/>
          </a:bodyPr>
          <a:lstStyle/>
          <a:p>
            <a:pPr marL="0" marR="0" lvl="0" indent="0" algn="l" rtl="0">
              <a:lnSpc>
                <a:spcPct val="90000"/>
              </a:lnSpc>
              <a:spcBef>
                <a:spcPts val="0"/>
              </a:spcBef>
              <a:spcAft>
                <a:spcPts val="600"/>
              </a:spcAft>
              <a:buClr>
                <a:schemeClr val="dk1"/>
              </a:buClr>
              <a:buSzPts val="4000"/>
              <a:buFont typeface="Calibri"/>
              <a:buNone/>
            </a:pPr>
            <a:r>
              <a:rPr lang="en-US" sz="1400" i="0" u="none" strike="noStrike" cap="none" dirty="0">
                <a:solidFill>
                  <a:schemeClr val="bg1"/>
                </a:solidFill>
                <a:latin typeface="Raleway" pitchFamily="2" charset="0"/>
                <a:sym typeface="Arial"/>
              </a:rPr>
              <a:t>Machine Learning</a:t>
            </a:r>
          </a:p>
        </p:txBody>
      </p:sp>
      <p:sp>
        <p:nvSpPr>
          <p:cNvPr id="197" name="Google Shape;197;p31"/>
          <p:cNvSpPr txBox="1">
            <a:spLocks noGrp="1"/>
          </p:cNvSpPr>
          <p:nvPr>
            <p:ph type="ctrTitle"/>
          </p:nvPr>
        </p:nvSpPr>
        <p:spPr>
          <a:xfrm>
            <a:off x="357990" y="1696776"/>
            <a:ext cx="4491596" cy="111336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6000"/>
              <a:buNone/>
            </a:pPr>
            <a:r>
              <a:rPr lang="en-US" sz="2800" b="1" dirty="0">
                <a:solidFill>
                  <a:schemeClr val="bg1"/>
                </a:solidFill>
                <a:latin typeface="Raleway" pitchFamily="2" charset="0"/>
                <a:ea typeface="Arial"/>
                <a:cs typeface="Arial"/>
                <a:sym typeface="Arial"/>
              </a:rPr>
              <a:t>Inferential Statistics: Feature weight values (Random Forest)</a:t>
            </a:r>
          </a:p>
        </p:txBody>
      </p:sp>
      <p:sp>
        <p:nvSpPr>
          <p:cNvPr id="9" name="Google Shape;171;g296483ff299_0_27">
            <a:extLst>
              <a:ext uri="{FF2B5EF4-FFF2-40B4-BE49-F238E27FC236}">
                <a16:creationId xmlns:a16="http://schemas.microsoft.com/office/drawing/2014/main" id="{1ED2F44B-769A-3536-623E-3D79729CC300}"/>
              </a:ext>
            </a:extLst>
          </p:cNvPr>
          <p:cNvSpPr txBox="1"/>
          <p:nvPr/>
        </p:nvSpPr>
        <p:spPr>
          <a:xfrm>
            <a:off x="342280" y="3352203"/>
            <a:ext cx="4491596" cy="2408467"/>
          </a:xfrm>
          <a:prstGeom prst="rect">
            <a:avLst/>
          </a:prstGeom>
          <a:noFill/>
          <a:ln>
            <a:noFill/>
          </a:ln>
        </p:spPr>
        <p:txBody>
          <a:bodyPr spcFirstLastPara="1" wrap="square" lIns="91425" tIns="45700" rIns="91425" bIns="45700" anchor="ctr" anchorCtr="0">
            <a:normAutofit/>
          </a:bodyPr>
          <a:lstStyle/>
          <a:p>
            <a:pPr>
              <a:spcAft>
                <a:spcPts val="600"/>
              </a:spcAft>
              <a:buClr>
                <a:schemeClr val="dk1"/>
              </a:buClr>
              <a:buSzPts val="4000"/>
            </a:pPr>
            <a:r>
              <a:rPr lang="en-US" dirty="0">
                <a:solidFill>
                  <a:schemeClr val="bg1"/>
                </a:solidFill>
                <a:latin typeface="Raleway" pitchFamily="2" charset="0"/>
              </a:rPr>
              <a:t>The feature weight of each variable illustrates how significant each variable is to the model, and the overall value is 1. It can be seen that blood glucose accounts for 24.83%, it gains the greatest weight and is crucial to the creation of models. For others;</a:t>
            </a:r>
          </a:p>
          <a:p>
            <a:pPr>
              <a:spcAft>
                <a:spcPts val="600"/>
              </a:spcAft>
              <a:buClr>
                <a:schemeClr val="dk1"/>
              </a:buClr>
              <a:buSzPts val="4000"/>
            </a:pPr>
            <a:endParaRPr lang="en-US" dirty="0">
              <a:solidFill>
                <a:schemeClr val="bg1"/>
              </a:solidFill>
              <a:latin typeface="Raleway" pitchFamily="2" charset="0"/>
            </a:endParaRPr>
          </a:p>
          <a:p>
            <a:pPr>
              <a:spcAft>
                <a:spcPts val="600"/>
              </a:spcAft>
              <a:buClr>
                <a:schemeClr val="dk1"/>
              </a:buClr>
              <a:buSzPts val="4000"/>
            </a:pPr>
            <a:r>
              <a:rPr lang="en-US" dirty="0">
                <a:solidFill>
                  <a:schemeClr val="bg1"/>
                </a:solidFill>
                <a:latin typeface="Raleway" pitchFamily="2" charset="0"/>
              </a:rPr>
              <a:t>Body mass index (16.13%), age (13.86%), diabetes </a:t>
            </a:r>
          </a:p>
          <a:p>
            <a:pPr>
              <a:spcAft>
                <a:spcPts val="600"/>
              </a:spcAft>
              <a:buClr>
                <a:schemeClr val="dk1"/>
              </a:buClr>
              <a:buSzPts val="4000"/>
            </a:pPr>
            <a:r>
              <a:rPr lang="en-US" dirty="0">
                <a:solidFill>
                  <a:schemeClr val="bg1"/>
                </a:solidFill>
                <a:latin typeface="Raleway" pitchFamily="2" charset="0"/>
              </a:rPr>
              <a:t>Pedigree function (12.16%) &amp; pregnancies (8.99%).</a:t>
            </a:r>
          </a:p>
        </p:txBody>
      </p:sp>
      <p:pic>
        <p:nvPicPr>
          <p:cNvPr id="5" name="Picture 4">
            <a:extLst>
              <a:ext uri="{FF2B5EF4-FFF2-40B4-BE49-F238E27FC236}">
                <a16:creationId xmlns:a16="http://schemas.microsoft.com/office/drawing/2014/main" id="{CDDEC435-4CA0-3806-97D0-9EB963F7BBF9}"/>
              </a:ext>
            </a:extLst>
          </p:cNvPr>
          <p:cNvPicPr>
            <a:picLocks noChangeAspect="1"/>
          </p:cNvPicPr>
          <p:nvPr/>
        </p:nvPicPr>
        <p:blipFill>
          <a:blip r:embed="rId4"/>
          <a:stretch>
            <a:fillRect/>
          </a:stretch>
        </p:blipFill>
        <p:spPr>
          <a:xfrm>
            <a:off x="5791450" y="1126364"/>
            <a:ext cx="5501995" cy="47447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1509842" y="510047"/>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Why Diabetes?</a:t>
            </a:r>
            <a:endParaRPr sz="2400" b="0" i="0" u="none" strike="noStrike" cap="none" dirty="0">
              <a:solidFill>
                <a:schemeClr val="dk1"/>
              </a:solidFill>
              <a:latin typeface="Raleway" pitchFamily="2" charset="0"/>
              <a:sym typeface="Arial"/>
            </a:endParaRP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1" name="Google Shape;171;g296483ff299_0_27"/>
          <p:cNvSpPr txBox="1"/>
          <p:nvPr/>
        </p:nvSpPr>
        <p:spPr>
          <a:xfrm>
            <a:off x="4581144" y="510047"/>
            <a:ext cx="6858000" cy="1645800"/>
          </a:xfrm>
          <a:prstGeom prst="rect">
            <a:avLst/>
          </a:prstGeom>
          <a:noFill/>
          <a:ln>
            <a:noFill/>
          </a:ln>
        </p:spPr>
        <p:txBody>
          <a:bodyPr spcFirstLastPara="1" wrap="square" lIns="91425" tIns="45700" rIns="91425" bIns="45700" anchor="ctr" anchorCtr="0">
            <a:normAutofit/>
          </a:bodyPr>
          <a:lstStyle/>
          <a:p>
            <a:pPr>
              <a:lnSpc>
                <a:spcPct val="90000"/>
              </a:lnSpc>
              <a:spcBef>
                <a:spcPts val="600"/>
              </a:spcBef>
              <a:buSzPts val="1800"/>
            </a:pPr>
            <a:r>
              <a:rPr lang="en-US" sz="1600" dirty="0">
                <a:solidFill>
                  <a:schemeClr val="dk1"/>
                </a:solidFill>
                <a:latin typeface="Raleway" pitchFamily="2" charset="0"/>
              </a:rPr>
              <a:t>From the Pearson Correlation Test above, we see the strength of the correlation between the Target variable and the 8 predictors. We deduce that pregnancies (0.222), blood glucose (0.467), serum insulin (0.131), body mass index (0.293), diabetes pedigree function (0.174), and age (0.238) are reflecting an extremely positive correlation.</a:t>
            </a:r>
          </a:p>
        </p:txBody>
      </p:sp>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
        <p:nvSpPr>
          <p:cNvPr id="4" name="Google Shape;171;g296483ff299_0_27">
            <a:extLst>
              <a:ext uri="{FF2B5EF4-FFF2-40B4-BE49-F238E27FC236}">
                <a16:creationId xmlns:a16="http://schemas.microsoft.com/office/drawing/2014/main" id="{3F444D3D-E062-3B9D-242E-951A3B04BD7E}"/>
              </a:ext>
            </a:extLst>
          </p:cNvPr>
          <p:cNvSpPr txBox="1"/>
          <p:nvPr/>
        </p:nvSpPr>
        <p:spPr>
          <a:xfrm>
            <a:off x="4672093" y="3146431"/>
            <a:ext cx="6676102" cy="2942688"/>
          </a:xfrm>
          <a:prstGeom prst="rect">
            <a:avLst/>
          </a:prstGeom>
          <a:noFill/>
          <a:ln>
            <a:noFill/>
          </a:ln>
        </p:spPr>
        <p:txBody>
          <a:bodyPr spcFirstLastPara="1" wrap="square" lIns="91425" tIns="45700" rIns="91425" bIns="45700" anchor="ctr" anchorCtr="0">
            <a:normAutofit lnSpcReduction="10000"/>
          </a:bodyPr>
          <a:lstStyle/>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On the other hand, the correlation coefficient between Target and blood pressure, and triceps skin thickness was lower. It can be preliminarily learned that the variables of blood glucose, body mass index, age and pregnancies have more significant weights than other variables in predicting whether a sample has diabetes, and they can be recorded as influential factors that are more likely to cause the disease for prediction.</a:t>
            </a: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r>
              <a:rPr lang="en-US" sz="1600" dirty="0">
                <a:solidFill>
                  <a:schemeClr val="dk1"/>
                </a:solidFill>
                <a:latin typeface="Raleway" pitchFamily="2" charset="0"/>
              </a:rPr>
              <a:t>	</a:t>
            </a:r>
            <a:r>
              <a:rPr lang="en-US" sz="1600" b="0" i="0" u="none" strike="noStrike" cap="none" dirty="0">
                <a:solidFill>
                  <a:schemeClr val="dk1"/>
                </a:solidFill>
                <a:latin typeface="Raleway" pitchFamily="2" charset="0"/>
                <a:sym typeface="Arial"/>
              </a:rPr>
              <a:t>Furthermore, the correlation coefficient between variables show that age and pregnancies, are mostly correlated. Likewise serum insulin triceps skin thickness, body mass index &amp; blood glucose, are all correlated.</a:t>
            </a: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endParaRPr lang="en-US" sz="1600" b="0" i="0" u="none" strike="noStrike" cap="none" dirty="0">
              <a:solidFill>
                <a:schemeClr val="dk1"/>
              </a:solidFill>
              <a:latin typeface="Raleway" pitchFamily="2" charset="0"/>
              <a:sym typeface="Arial"/>
            </a:endParaRPr>
          </a:p>
        </p:txBody>
      </p:sp>
    </p:spTree>
    <p:extLst>
      <p:ext uri="{BB962C8B-B14F-4D97-AF65-F5344CB8AC3E}">
        <p14:creationId xmlns:p14="http://schemas.microsoft.com/office/powerpoint/2010/main" val="213026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4" y="1583871"/>
            <a:ext cx="3360345" cy="1845129"/>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800" b="1" i="0" u="none" strike="noStrike" baseline="0" dirty="0">
                <a:solidFill>
                  <a:schemeClr val="bg1"/>
                </a:solidFill>
                <a:latin typeface="Arial" panose="020B0604020202020204" pitchFamily="34" charset="0"/>
              </a:rPr>
              <a:t>Comparative Research on Diabetes Influencing Factors Based on Random Forest and Decision Tree Models</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758557" y="4178708"/>
            <a:ext cx="7030322" cy="2237125"/>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DT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Number of Correct Predictions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True Positives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72.19%</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600" b="0" i="0" u="sng" strike="noStrike" kern="1200" cap="none" spc="0" normalizeH="0" baseline="0" noProof="0" dirty="0">
                <a:ln>
                  <a:noFill/>
                </a:ln>
                <a:solidFill>
                  <a:srgbClr val="000000"/>
                </a:solidFill>
                <a:effectLst/>
                <a:uLnTx/>
                <a:uFillTx/>
                <a:latin typeface="Arial" panose="020B0604020202020204" pitchFamily="34" charset="0"/>
                <a:ea typeface="+mn-ea"/>
                <a:cs typeface="+mn-cs"/>
              </a:rPr>
              <a:t>True Positives</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57150" marR="0" lvl="0" algn="l" rtl="0">
              <a:lnSpc>
                <a:spcPct val="90000"/>
              </a:lnSpc>
              <a:spcBef>
                <a:spcPts val="0"/>
              </a:spcBef>
              <a:spcAft>
                <a:spcPts val="0"/>
              </a:spcAft>
              <a:buClr>
                <a:srgbClr val="000000"/>
              </a:buClr>
              <a:buSzPts val="1700"/>
            </a:pPr>
            <a:endParaRPr lang="en-US" sz="17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Objective</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Raleway" pitchFamily="2" charset="0"/>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Raleway" pitchFamily="2"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u="sng" dirty="0">
                <a:solidFill>
                  <a:schemeClr val="bg1"/>
                </a:solidFill>
                <a:latin typeface="Raleway" pitchFamily="2" charset="0"/>
              </a:rPr>
              <a:t>2 x Precision x Recall</a:t>
            </a:r>
            <a:r>
              <a:rPr lang="en-US" sz="1200" dirty="0">
                <a:solidFill>
                  <a:schemeClr val="bg1"/>
                </a:solidFill>
                <a:latin typeface="Raleway" pitchFamily="2" charset="0"/>
              </a:rPr>
              <a:t>	=	72.00%</a:t>
            </a: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Raleway" pitchFamily="2" charset="0"/>
              </a:rPr>
              <a:t>  Precision + Recall</a:t>
            </a:r>
          </a:p>
        </p:txBody>
      </p:sp>
      <p:pic>
        <p:nvPicPr>
          <p:cNvPr id="5" name="Picture 4">
            <a:extLst>
              <a:ext uri="{FF2B5EF4-FFF2-40B4-BE49-F238E27FC236}">
                <a16:creationId xmlns:a16="http://schemas.microsoft.com/office/drawing/2014/main" id="{D0AB3909-848E-DDB2-DEE3-6DD878B87191}"/>
              </a:ext>
            </a:extLst>
          </p:cNvPr>
          <p:cNvPicPr>
            <a:picLocks noChangeAspect="1"/>
          </p:cNvPicPr>
          <p:nvPr/>
        </p:nvPicPr>
        <p:blipFill>
          <a:blip r:embed="rId4"/>
          <a:stretch>
            <a:fillRect/>
          </a:stretch>
        </p:blipFill>
        <p:spPr>
          <a:xfrm>
            <a:off x="5068128" y="614077"/>
            <a:ext cx="5692711" cy="1371924"/>
          </a:xfrm>
          <a:prstGeom prst="rect">
            <a:avLst/>
          </a:prstGeom>
        </p:spPr>
      </p:pic>
      <p:pic>
        <p:nvPicPr>
          <p:cNvPr id="6" name="Picture 5">
            <a:extLst>
              <a:ext uri="{FF2B5EF4-FFF2-40B4-BE49-F238E27FC236}">
                <a16:creationId xmlns:a16="http://schemas.microsoft.com/office/drawing/2014/main" id="{DB7C14DF-4625-F590-2301-96BD90636AA2}"/>
              </a:ext>
            </a:extLst>
          </p:cNvPr>
          <p:cNvPicPr>
            <a:picLocks noChangeAspect="1"/>
          </p:cNvPicPr>
          <p:nvPr/>
        </p:nvPicPr>
        <p:blipFill>
          <a:blip r:embed="rId5"/>
          <a:stretch>
            <a:fillRect/>
          </a:stretch>
        </p:blipFill>
        <p:spPr>
          <a:xfrm>
            <a:off x="5068128" y="2253419"/>
            <a:ext cx="5692711" cy="1337925"/>
          </a:xfrm>
          <a:prstGeom prst="rect">
            <a:avLst/>
          </a:prstGeom>
        </p:spPr>
      </p:pic>
    </p:spTree>
    <p:extLst>
      <p:ext uri="{BB962C8B-B14F-4D97-AF65-F5344CB8AC3E}">
        <p14:creationId xmlns:p14="http://schemas.microsoft.com/office/powerpoint/2010/main" val="31594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83871"/>
            <a:ext cx="3360345" cy="1845129"/>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Paper 1: </a:t>
            </a:r>
          </a:p>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Hybrid CNN-LSTM and Domain Modeling in Climate-Energy Analysis for a Smart Environment</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Correlation between power generation and temperature – local / state level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Hybrid approach CNN-LSTM, domain knowledge in Environmental Science</a:t>
            </a: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Python’s </a:t>
            </a:r>
            <a:r>
              <a:rPr lang="en-US" sz="1700" b="0" i="0" u="none" strike="noStrike" cap="none" dirty="0" err="1">
                <a:solidFill>
                  <a:schemeClr val="dk1"/>
                </a:solidFill>
                <a:latin typeface="Raleway" pitchFamily="2" charset="0"/>
                <a:sym typeface="Arial"/>
              </a:rPr>
              <a:t>Sckit</a:t>
            </a:r>
            <a:r>
              <a:rPr lang="en-US" sz="1700" b="0" i="0" u="none" strike="noStrike" cap="none" dirty="0">
                <a:solidFill>
                  <a:schemeClr val="dk1"/>
                </a:solidFill>
                <a:latin typeface="Raleway" pitchFamily="2" charset="0"/>
                <a:sym typeface="Arial"/>
              </a:rPr>
              <a:t> Learn is used for the implementation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a:t>
            </a:r>
          </a:p>
          <a:p>
            <a:pPr>
              <a:lnSpc>
                <a:spcPct val="90000"/>
              </a:lnSpc>
              <a:spcAft>
                <a:spcPts val="600"/>
              </a:spcAft>
              <a:buClr>
                <a:schemeClr val="dk1"/>
              </a:buClr>
              <a:buSzPts val="4000"/>
            </a:pPr>
            <a:r>
              <a:rPr lang="en-US" dirty="0">
                <a:solidFill>
                  <a:schemeClr val="bg1"/>
                </a:solidFill>
                <a:latin typeface="Raleway" pitchFamily="2" charset="0"/>
              </a:rPr>
              <a:t>Predict net energy generation based on the temperature and identify interdependencies for smart cities </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pic>
        <p:nvPicPr>
          <p:cNvPr id="7" name="Picture 6" descr="Light bulb on green grass">
            <a:extLst>
              <a:ext uri="{FF2B5EF4-FFF2-40B4-BE49-F238E27FC236}">
                <a16:creationId xmlns:a16="http://schemas.microsoft.com/office/drawing/2014/main" id="{D73C3928-A671-16BB-2263-00D84A2202DC}"/>
              </a:ext>
            </a:extLst>
          </p:cNvPr>
          <p:cNvPicPr>
            <a:picLocks noChangeAspect="1"/>
          </p:cNvPicPr>
          <p:nvPr/>
        </p:nvPicPr>
        <p:blipFill rotWithShape="1">
          <a:blip r:embed="rId4"/>
          <a:srcRect l="14536" r="2563" b="-4"/>
          <a:stretch/>
        </p:blipFill>
        <p:spPr>
          <a:xfrm>
            <a:off x="5818410" y="461544"/>
            <a:ext cx="4447786" cy="3581401"/>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883583" y="536755"/>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Inferential Statistics: Feature weight values (Decision Tree)</a:t>
            </a: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
        <p:nvSpPr>
          <p:cNvPr id="4" name="Google Shape;171;g296483ff299_0_27">
            <a:extLst>
              <a:ext uri="{FF2B5EF4-FFF2-40B4-BE49-F238E27FC236}">
                <a16:creationId xmlns:a16="http://schemas.microsoft.com/office/drawing/2014/main" id="{3F444D3D-E062-3B9D-242E-951A3B04BD7E}"/>
              </a:ext>
            </a:extLst>
          </p:cNvPr>
          <p:cNvSpPr txBox="1"/>
          <p:nvPr/>
        </p:nvSpPr>
        <p:spPr>
          <a:xfrm>
            <a:off x="5086368" y="702210"/>
            <a:ext cx="6222049" cy="126148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600"/>
              </a:spcBef>
              <a:spcAft>
                <a:spcPts val="0"/>
              </a:spcAft>
              <a:buClr>
                <a:srgbClr val="000000"/>
              </a:buClr>
              <a:buSzPts val="1800"/>
              <a:buFont typeface="Arial"/>
              <a:buNone/>
            </a:pP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feature weight of each variable illustrates significant each variable is to the model, and the overall value is 1. It can be seen that </a:t>
            </a:r>
            <a:r>
              <a:rPr kumimoji="0" lang="en-US" sz="16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30.02%, it gains the greatest weight and is crucial to the creation of models. For others; </a:t>
            </a:r>
          </a:p>
          <a:p>
            <a:pPr marL="0" marR="0" lvl="0" indent="0" algn="l" rtl="0">
              <a:lnSpc>
                <a:spcPct val="90000"/>
              </a:lnSpc>
              <a:spcBef>
                <a:spcPts val="600"/>
              </a:spcBef>
              <a:spcAft>
                <a:spcPts val="0"/>
              </a:spcAft>
              <a:buClr>
                <a:srgbClr val="000000"/>
              </a:buClr>
              <a:buSzPts val="1800"/>
              <a:buFont typeface="Arial"/>
              <a:buNone/>
            </a:pPr>
            <a:r>
              <a:rPr kumimoji="0" lang="en-US" sz="16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(18.51%), </a:t>
            </a:r>
            <a:r>
              <a:rPr kumimoji="0" lang="en-US" sz="16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(14.77%), </a:t>
            </a:r>
            <a:r>
              <a:rPr kumimoji="0" lang="en-US" sz="16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(12.11%) &amp; </a:t>
            </a:r>
            <a:r>
              <a:rPr kumimoji="0" lang="en-US" sz="1600" b="0" i="1" u="sng" strike="noStrike" kern="1200" cap="none" spc="0" normalizeH="0" baseline="0" noProof="0" dirty="0" err="1">
                <a:ln>
                  <a:noFill/>
                </a:ln>
                <a:solidFill>
                  <a:srgbClr val="000000"/>
                </a:solidFill>
                <a:effectLst/>
                <a:uLnTx/>
                <a:uFillTx/>
                <a:latin typeface="Arial" panose="020B0604020202020204" pitchFamily="34" charset="0"/>
                <a:ea typeface="+mn-ea"/>
                <a:cs typeface="+mn-cs"/>
              </a:rPr>
              <a:t>B.Pressure</a:t>
            </a:r>
            <a:r>
              <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(10.24%).</a:t>
            </a:r>
            <a:endParaRPr lang="en-US" sz="1600" b="0" i="0" u="none" strike="noStrike" cap="none" dirty="0">
              <a:solidFill>
                <a:schemeClr val="dk1"/>
              </a:solidFill>
              <a:latin typeface="Raleway" pitchFamily="2" charset="0"/>
              <a:sym typeface="Arial"/>
            </a:endParaRPr>
          </a:p>
        </p:txBody>
      </p:sp>
      <p:pic>
        <p:nvPicPr>
          <p:cNvPr id="7" name="Picture 6">
            <a:extLst>
              <a:ext uri="{FF2B5EF4-FFF2-40B4-BE49-F238E27FC236}">
                <a16:creationId xmlns:a16="http://schemas.microsoft.com/office/drawing/2014/main" id="{3A997756-3563-C77C-ED95-E4793F484E7B}"/>
              </a:ext>
            </a:extLst>
          </p:cNvPr>
          <p:cNvPicPr>
            <a:picLocks noChangeAspect="1"/>
          </p:cNvPicPr>
          <p:nvPr/>
        </p:nvPicPr>
        <p:blipFill>
          <a:blip r:embed="rId4"/>
          <a:stretch>
            <a:fillRect/>
          </a:stretch>
        </p:blipFill>
        <p:spPr>
          <a:xfrm>
            <a:off x="2684207" y="2596414"/>
            <a:ext cx="7207046" cy="3999673"/>
          </a:xfrm>
          <a:prstGeom prst="rect">
            <a:avLst/>
          </a:prstGeom>
        </p:spPr>
      </p:pic>
    </p:spTree>
    <p:extLst>
      <p:ext uri="{BB962C8B-B14F-4D97-AF65-F5344CB8AC3E}">
        <p14:creationId xmlns:p14="http://schemas.microsoft.com/office/powerpoint/2010/main" val="2560223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02494"/>
            <a:ext cx="3360345" cy="184512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i="0" u="none" strike="noStrike" cap="none" dirty="0">
                <a:solidFill>
                  <a:schemeClr val="bg1"/>
                </a:solidFill>
                <a:latin typeface="Raleway" pitchFamily="2" charset="0"/>
                <a:sym typeface="Arial"/>
              </a:rPr>
              <a:t>Conclusion and Proposed Actions</a:t>
            </a:r>
            <a:endParaRPr lang="en-US" sz="3200" b="0" i="0" u="none" strike="noStrike" cap="none" dirty="0">
              <a:solidFill>
                <a:schemeClr val="bg1"/>
              </a:solidFill>
              <a:latin typeface="Raleway" pitchFamily="2" charset="0"/>
              <a:sym typeface="Arial"/>
            </a:endParaRPr>
          </a:p>
        </p:txBody>
      </p:sp>
      <p:sp>
        <p:nvSpPr>
          <p:cNvPr id="104" name="Google Shape;104;p8"/>
          <p:cNvSpPr txBox="1"/>
          <p:nvPr/>
        </p:nvSpPr>
        <p:spPr>
          <a:xfrm>
            <a:off x="4731467" y="1256012"/>
            <a:ext cx="6621671" cy="4830157"/>
          </a:xfrm>
          <a:prstGeom prst="rect">
            <a:avLst/>
          </a:prstGeom>
          <a:noFill/>
          <a:ln>
            <a:noFill/>
          </a:ln>
        </p:spPr>
        <p:txBody>
          <a:bodyPr spcFirstLastPara="1" wrap="square" lIns="91425" tIns="45700" rIns="91425" bIns="45700" anchor="ctr" anchorCtr="0">
            <a:normAutofit fontScale="92500" lnSpcReduction="20000"/>
          </a:bodyPr>
          <a:lstStyle/>
          <a:p>
            <a:pPr marL="57150" marR="0" lvl="0" algn="l" rtl="0">
              <a:lnSpc>
                <a:spcPct val="90000"/>
              </a:lnSpc>
              <a:spcBef>
                <a:spcPts val="0"/>
              </a:spcBef>
              <a:spcAft>
                <a:spcPts val="0"/>
              </a:spcAft>
              <a:buClr>
                <a:srgbClr val="000000"/>
              </a:buClr>
              <a:buSzPts val="1700"/>
            </a:pPr>
            <a:r>
              <a:rPr lang="en-US" sz="1700" b="1" i="0" u="none" strike="noStrike" cap="none" dirty="0">
                <a:solidFill>
                  <a:schemeClr val="dk1"/>
                </a:solidFill>
                <a:latin typeface="Raleway" pitchFamily="2" charset="0"/>
                <a:sym typeface="Arial"/>
              </a:rPr>
              <a:t>Conclusion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PID dataset was used as the research data for this paper.</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8 features, including pregnancies, blood glucose, blood pressure, triceps skin thickness, serum insulin, body mass index, diabetes pedigree function and age, were examined.</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Target variable was whether diabetes was diagnosed or not.</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RF and DT algorithms were used to predict the data set, and the rate of accuracy, ratio of precision, rate of recall and F1-score ratio were utilized to analyze the model.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results showed that the RF model was more suitable for predicting the data set, and this model had a stronger prediction ability than the DT model.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According to the analysis of influencing factors of diabetes in this dataset by RF model, the weight of four features such as blood glucose, body mass index, age and diabetes pedigree function accounted for the largest proportion.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57150">
              <a:lnSpc>
                <a:spcPct val="90000"/>
              </a:lnSpc>
              <a:buSzPts val="1700"/>
            </a:pPr>
            <a:r>
              <a:rPr lang="en-US" sz="1700" b="0" i="0" u="none" strike="noStrike" cap="none" dirty="0">
                <a:solidFill>
                  <a:schemeClr val="dk1"/>
                </a:solidFill>
                <a:latin typeface="Raleway" pitchFamily="2" charset="0"/>
                <a:sym typeface="Arial"/>
              </a:rPr>
              <a:t>In general, this paper aims to provide support for the prevention and research of diabetes, and the several predictive variables.</a:t>
            </a:r>
          </a:p>
          <a:p>
            <a:pPr marL="57150" marR="0" lvl="0" algn="l" rtl="0">
              <a:lnSpc>
                <a:spcPct val="90000"/>
              </a:lnSpc>
              <a:spcBef>
                <a:spcPts val="0"/>
              </a:spcBef>
              <a:spcAft>
                <a:spcPts val="0"/>
              </a:spcAft>
              <a:buClr>
                <a:srgbClr val="000000"/>
              </a:buClr>
              <a:buSzPts val="1700"/>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6" y="3671090"/>
            <a:ext cx="3360345" cy="78300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57150" marR="0" lvl="0" algn="l" rtl="0">
              <a:lnSpc>
                <a:spcPct val="90000"/>
              </a:lnSpc>
              <a:spcBef>
                <a:spcPts val="0"/>
              </a:spcBef>
              <a:spcAft>
                <a:spcPts val="0"/>
              </a:spcAft>
              <a:buClr>
                <a:srgbClr val="000000"/>
              </a:buClr>
              <a:buSzPts val="1700"/>
            </a:pPr>
            <a:r>
              <a:rPr lang="en-US" b="1" i="0" u="none" strike="noStrike" cap="none" dirty="0">
                <a:solidFill>
                  <a:schemeClr val="bg1"/>
                </a:solidFill>
                <a:latin typeface="Raleway" pitchFamily="2" charset="0"/>
                <a:sym typeface="Arial"/>
              </a:rPr>
              <a:t>Proposed actions</a:t>
            </a:r>
          </a:p>
          <a:p>
            <a:pPr marL="57150" marR="0" lvl="0" algn="l" rtl="0">
              <a:lnSpc>
                <a:spcPct val="90000"/>
              </a:lnSpc>
              <a:spcBef>
                <a:spcPts val="0"/>
              </a:spcBef>
              <a:spcAft>
                <a:spcPts val="0"/>
              </a:spcAft>
              <a:buClr>
                <a:srgbClr val="000000"/>
              </a:buClr>
              <a:buSzPts val="1700"/>
            </a:pPr>
            <a:endParaRPr lang="en-US" b="1" i="0" u="none" strike="noStrike" cap="none" dirty="0">
              <a:solidFill>
                <a:schemeClr val="bg1"/>
              </a:solidFill>
              <a:latin typeface="Raleway" pitchFamily="2" charset="0"/>
              <a:sym typeface="Arial"/>
            </a:endParaRPr>
          </a:p>
          <a:p>
            <a:pPr>
              <a:lnSpc>
                <a:spcPct val="90000"/>
              </a:lnSpc>
              <a:spcAft>
                <a:spcPts val="600"/>
              </a:spcAft>
              <a:buClr>
                <a:schemeClr val="dk1"/>
              </a:buClr>
              <a:buSzPts val="4000"/>
            </a:pPr>
            <a:r>
              <a:rPr lang="en-US" sz="1200" i="0" u="none" strike="noStrike" cap="none" dirty="0">
                <a:solidFill>
                  <a:schemeClr val="bg1"/>
                </a:solidFill>
                <a:latin typeface="Raleway" pitchFamily="2" charset="0"/>
                <a:sym typeface="Arial"/>
              </a:rPr>
              <a:t>The study introduces an innovative approach for GIS-based residential building energy performance prediction at multi-scale using a data-driven machine learning approach </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sp>
        <p:nvSpPr>
          <p:cNvPr id="5" name="Google Shape;104;p8">
            <a:extLst>
              <a:ext uri="{FF2B5EF4-FFF2-40B4-BE49-F238E27FC236}">
                <a16:creationId xmlns:a16="http://schemas.microsoft.com/office/drawing/2014/main" id="{B01F76C3-142F-464C-8048-BE96B38D6E2E}"/>
              </a:ext>
            </a:extLst>
          </p:cNvPr>
          <p:cNvSpPr txBox="1"/>
          <p:nvPr/>
        </p:nvSpPr>
        <p:spPr>
          <a:xfrm>
            <a:off x="4748368" y="4061059"/>
            <a:ext cx="6764852" cy="1540929"/>
          </a:xfrm>
          <a:prstGeom prst="rect">
            <a:avLst/>
          </a:prstGeom>
          <a:noFill/>
          <a:ln>
            <a:noFill/>
          </a:ln>
        </p:spPr>
        <p:txBody>
          <a:bodyPr spcFirstLastPara="1" wrap="square" lIns="91425" tIns="45700" rIns="91425" bIns="45700" anchor="ctr" anchorCtr="0">
            <a:normAutofit/>
          </a:bodyPr>
          <a:lstStyle/>
          <a:p>
            <a:pPr marL="57150" marR="0" lvl="0" algn="l" rtl="0">
              <a:lnSpc>
                <a:spcPct val="90000"/>
              </a:lnSpc>
              <a:spcBef>
                <a:spcPts val="0"/>
              </a:spcBef>
              <a:spcAft>
                <a:spcPts val="0"/>
              </a:spcAft>
              <a:buClr>
                <a:srgbClr val="000000"/>
              </a:buClr>
              <a:buSzPts val="1700"/>
            </a:pPr>
            <a:endParaRPr lang="en-US" sz="1700" b="0" i="0" u="none" strike="noStrike" cap="none" dirty="0">
              <a:solidFill>
                <a:schemeClr val="dk1"/>
              </a:solidFill>
              <a:latin typeface="Raleway" pitchFamily="2" charset="0"/>
              <a:sym typeface="Arial"/>
            </a:endParaRPr>
          </a:p>
        </p:txBody>
      </p:sp>
    </p:spTree>
    <p:extLst>
      <p:ext uri="{BB962C8B-B14F-4D97-AF65-F5344CB8AC3E}">
        <p14:creationId xmlns:p14="http://schemas.microsoft.com/office/powerpoint/2010/main" val="983511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83871"/>
            <a:ext cx="3360345" cy="1845129"/>
          </a:xfrm>
          <a:prstGeom prst="rect">
            <a:avLst/>
          </a:prstGeom>
          <a:noFill/>
          <a:ln>
            <a:noFill/>
          </a:ln>
        </p:spPr>
        <p:txBody>
          <a:bodyPr spcFirstLastPara="1" wrap="square" lIns="91425" tIns="45700" rIns="91425" bIns="45700" anchor="ctr" anchorCtr="0">
            <a:normAutofit fontScale="47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Paper </a:t>
            </a:r>
            <a:r>
              <a:rPr lang="en-US" sz="4600" b="1" dirty="0">
                <a:solidFill>
                  <a:schemeClr val="bg1"/>
                </a:solidFill>
                <a:latin typeface="Raleway" pitchFamily="2" charset="0"/>
              </a:rPr>
              <a:t>5</a:t>
            </a:r>
            <a:r>
              <a:rPr lang="en-US" sz="4600" b="1" i="0" u="none" strike="noStrike" cap="none" dirty="0">
                <a:solidFill>
                  <a:schemeClr val="bg1"/>
                </a:solidFill>
                <a:latin typeface="Raleway" pitchFamily="2" charset="0"/>
                <a:sym typeface="Arial"/>
              </a:rPr>
              <a:t>: </a:t>
            </a:r>
          </a:p>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Machine Learning &amp; Geospatial Techniques in Building Energy Performance Prediction</a:t>
            </a: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a:bodyPr>
          <a:lstStyle/>
          <a:p>
            <a:pPr marL="285750" marR="0" lvl="0" indent="-228600" algn="l" rtl="0">
              <a:lnSpc>
                <a:spcPct val="90000"/>
              </a:lnSpc>
              <a:spcBef>
                <a:spcPts val="0"/>
              </a:spcBef>
              <a:spcAft>
                <a:spcPts val="0"/>
              </a:spcAft>
              <a:buClr>
                <a:srgbClr val="000000"/>
              </a:buClr>
              <a:buSzPts val="1700"/>
              <a:buFont typeface="Arial"/>
              <a:buChar char="•"/>
            </a:pPr>
            <a:r>
              <a:rPr lang="en-US" sz="1600" b="0" i="0" u="none" strike="noStrike" cap="none" dirty="0">
                <a:solidFill>
                  <a:schemeClr val="dk1"/>
                </a:solidFill>
                <a:latin typeface="Raleway" pitchFamily="2" charset="0"/>
                <a:sym typeface="Arial"/>
              </a:rPr>
              <a:t>It demonstrates the methodology for the Irish residential building stock to evaluate the energy rating at multiple scales.</a:t>
            </a:r>
          </a:p>
          <a:p>
            <a:pPr marL="285750" marR="0" lvl="0" indent="-228600" algn="l" rtl="0">
              <a:lnSpc>
                <a:spcPct val="90000"/>
              </a:lnSpc>
              <a:spcBef>
                <a:spcPts val="0"/>
              </a:spcBef>
              <a:spcAft>
                <a:spcPts val="0"/>
              </a:spcAft>
              <a:buClr>
                <a:srgbClr val="000000"/>
              </a:buClr>
              <a:buSzPts val="1700"/>
              <a:buFont typeface="Arial"/>
              <a:buChar char="•"/>
            </a:pPr>
            <a:r>
              <a:rPr lang="en-US" sz="1600" b="0" i="0" u="none" strike="noStrike" cap="none" dirty="0">
                <a:solidFill>
                  <a:schemeClr val="dk1"/>
                </a:solidFill>
                <a:latin typeface="Raleway" pitchFamily="2" charset="0"/>
                <a:sym typeface="Arial"/>
              </a:rPr>
              <a:t> </a:t>
            </a:r>
          </a:p>
          <a:p>
            <a:pPr marL="285750" marR="0" lvl="0" indent="-228600" algn="l" rtl="0">
              <a:lnSpc>
                <a:spcPct val="90000"/>
              </a:lnSpc>
              <a:spcBef>
                <a:spcPts val="0"/>
              </a:spcBef>
              <a:spcAft>
                <a:spcPts val="0"/>
              </a:spcAft>
              <a:buClr>
                <a:srgbClr val="000000"/>
              </a:buClr>
              <a:buSzPts val="1700"/>
              <a:buFont typeface="Arial"/>
              <a:buChar char="•"/>
            </a:pPr>
            <a:r>
              <a:rPr lang="en-US" sz="1600" b="0" i="0" u="none" strike="noStrike" cap="none" dirty="0">
                <a:solidFill>
                  <a:schemeClr val="dk1"/>
                </a:solidFill>
                <a:latin typeface="Raleway" pitchFamily="2" charset="0"/>
                <a:sym typeface="Arial"/>
              </a:rPr>
              <a:t>It aims to aid urban planners in reducing energy consumption and CO2 emissions, crucial for sustainable urban development.</a:t>
            </a: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a:t>
            </a:r>
          </a:p>
          <a:p>
            <a:pPr>
              <a:lnSpc>
                <a:spcPct val="90000"/>
              </a:lnSpc>
              <a:spcAft>
                <a:spcPts val="600"/>
              </a:spcAft>
              <a:buClr>
                <a:schemeClr val="dk1"/>
              </a:buClr>
              <a:buSzPts val="4000"/>
            </a:pPr>
            <a:r>
              <a:rPr lang="en-US" dirty="0">
                <a:solidFill>
                  <a:schemeClr val="bg1"/>
                </a:solidFill>
                <a:latin typeface="Raleway" pitchFamily="2" charset="0"/>
              </a:rPr>
              <a:t>Predict net energy generation based on the temperature and identify interdependencies for smart cities </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pic>
        <p:nvPicPr>
          <p:cNvPr id="5" name="Content Placeholder 4">
            <a:extLst>
              <a:ext uri="{FF2B5EF4-FFF2-40B4-BE49-F238E27FC236}">
                <a16:creationId xmlns:a16="http://schemas.microsoft.com/office/drawing/2014/main" id="{9C3FE603-039D-79EA-5A9C-2BF721767053}"/>
              </a:ext>
            </a:extLst>
          </p:cNvPr>
          <p:cNvPicPr>
            <a:picLocks noChangeAspect="1"/>
          </p:cNvPicPr>
          <p:nvPr/>
        </p:nvPicPr>
        <p:blipFill>
          <a:blip r:embed="rId4"/>
          <a:stretch>
            <a:fillRect/>
          </a:stretch>
        </p:blipFill>
        <p:spPr>
          <a:xfrm>
            <a:off x="4532110" y="1070161"/>
            <a:ext cx="7020386" cy="2860156"/>
          </a:xfrm>
          <a:prstGeom prst="rect">
            <a:avLst/>
          </a:prstGeom>
        </p:spPr>
      </p:pic>
    </p:spTree>
    <p:extLst>
      <p:ext uri="{BB962C8B-B14F-4D97-AF65-F5344CB8AC3E}">
        <p14:creationId xmlns:p14="http://schemas.microsoft.com/office/powerpoint/2010/main" val="2754520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12865" y="1852306"/>
            <a:ext cx="3694642" cy="184512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i="0" u="none" strike="noStrike" cap="none" dirty="0">
                <a:solidFill>
                  <a:schemeClr val="bg1"/>
                </a:solidFill>
                <a:latin typeface="Raleway" pitchFamily="2" charset="0"/>
                <a:sym typeface="Arial"/>
              </a:rPr>
              <a:t>Machine Learning Techniques</a:t>
            </a:r>
          </a:p>
        </p:txBody>
      </p:sp>
      <p:sp>
        <p:nvSpPr>
          <p:cNvPr id="104" name="Google Shape;104;p8"/>
          <p:cNvSpPr txBox="1"/>
          <p:nvPr/>
        </p:nvSpPr>
        <p:spPr>
          <a:xfrm>
            <a:off x="4911228" y="4077801"/>
            <a:ext cx="6764852" cy="2517584"/>
          </a:xfrm>
          <a:prstGeom prst="rect">
            <a:avLst/>
          </a:prstGeom>
          <a:noFill/>
          <a:ln>
            <a:noFill/>
          </a:ln>
        </p:spPr>
        <p:txBody>
          <a:bodyPr spcFirstLastPara="1" wrap="square" lIns="91425" tIns="45700" rIns="91425" bIns="45700" anchor="ctr" anchorCtr="0">
            <a:normAutofit/>
          </a:bodyPr>
          <a:lstStyle/>
          <a:p>
            <a:pPr marL="342900" indent="-342900">
              <a:buFont typeface="Arial" panose="020B0604020202020204" pitchFamily="34" charset="0"/>
              <a:buChar char="•"/>
            </a:pPr>
            <a:r>
              <a:rPr lang="en-US" sz="1600" dirty="0">
                <a:solidFill>
                  <a:schemeClr val="dk1"/>
                </a:solidFill>
                <a:latin typeface="Raleway" pitchFamily="2" charset="0"/>
              </a:rPr>
              <a:t>The paper uses various machine learning algorithms like Naive Bayes, GLM, Random Forest, Decision Tree, Deep Learning, Logistic Regression, Gradient Boosted Trees, and SVM. </a:t>
            </a: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697435"/>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dirty="0">
              <a:solidFill>
                <a:schemeClr val="bg1"/>
              </a:solidFill>
              <a:latin typeface="Raleway" pitchFamily="2" charset="0"/>
            </a:endParaRPr>
          </a:p>
          <a:p>
            <a:pPr marL="0" marR="0" lvl="0" indent="0" algn="l" rtl="0">
              <a:lnSpc>
                <a:spcPct val="90000"/>
              </a:lnSpc>
              <a:spcBef>
                <a:spcPts val="0"/>
              </a:spcBef>
              <a:spcAft>
                <a:spcPts val="600"/>
              </a:spcAft>
              <a:buClr>
                <a:schemeClr val="dk1"/>
              </a:buClr>
              <a:buSzPts val="4000"/>
              <a:buFont typeface="Calibri"/>
              <a:buNone/>
            </a:pPr>
            <a:endParaRPr lang="en-US" i="0" u="none" strike="noStrike" cap="none" dirty="0">
              <a:solidFill>
                <a:schemeClr val="bg1"/>
              </a:solidFill>
              <a:latin typeface="Raleway" pitchFamily="2" charset="0"/>
              <a:sym typeface="Arial"/>
            </a:endParaRPr>
          </a:p>
          <a:p>
            <a:pPr>
              <a:lnSpc>
                <a:spcPct val="90000"/>
              </a:lnSpc>
              <a:spcAft>
                <a:spcPts val="600"/>
              </a:spcAft>
              <a:buClr>
                <a:schemeClr val="dk1"/>
              </a:buClr>
              <a:buSzPts val="4000"/>
            </a:pPr>
            <a:r>
              <a:rPr lang="en-US" dirty="0">
                <a:solidFill>
                  <a:schemeClr val="bg1"/>
                </a:solidFill>
                <a:latin typeface="Raleway" pitchFamily="2" charset="0"/>
              </a:rPr>
              <a:t>The machine-learning algorithm predicts building energy ratings from local to national scale using a bottom-up approach.</a:t>
            </a:r>
          </a:p>
          <a:p>
            <a:pPr>
              <a:lnSpc>
                <a:spcPct val="90000"/>
              </a:lnSpc>
              <a:spcAft>
                <a:spcPts val="600"/>
              </a:spcAft>
              <a:buClr>
                <a:schemeClr val="dk1"/>
              </a:buClr>
              <a:buSzPts val="4000"/>
            </a:pPr>
            <a:endParaRPr lang="en-US" b="1" i="0" u="none" strike="noStrike" cap="none" dirty="0">
              <a:solidFill>
                <a:schemeClr val="bg1"/>
              </a:solidFill>
              <a:latin typeface="Raleway" pitchFamily="2" charset="0"/>
              <a:sym typeface="Arial"/>
            </a:endParaRPr>
          </a:p>
        </p:txBody>
      </p:sp>
      <p:pic>
        <p:nvPicPr>
          <p:cNvPr id="6" name="Content Placeholder 4">
            <a:extLst>
              <a:ext uri="{FF2B5EF4-FFF2-40B4-BE49-F238E27FC236}">
                <a16:creationId xmlns:a16="http://schemas.microsoft.com/office/drawing/2014/main" id="{FAA4D3F6-5217-CF2D-777E-006C89613FD1}"/>
              </a:ext>
            </a:extLst>
          </p:cNvPr>
          <p:cNvPicPr>
            <a:picLocks noChangeAspect="1"/>
          </p:cNvPicPr>
          <p:nvPr/>
        </p:nvPicPr>
        <p:blipFill>
          <a:blip r:embed="rId4"/>
          <a:stretch>
            <a:fillRect/>
          </a:stretch>
        </p:blipFill>
        <p:spPr>
          <a:xfrm>
            <a:off x="5590153" y="567191"/>
            <a:ext cx="5407002" cy="4032469"/>
          </a:xfrm>
          <a:prstGeom prst="rect">
            <a:avLst/>
          </a:prstGeom>
        </p:spPr>
      </p:pic>
    </p:spTree>
    <p:extLst>
      <p:ext uri="{BB962C8B-B14F-4D97-AF65-F5344CB8AC3E}">
        <p14:creationId xmlns:p14="http://schemas.microsoft.com/office/powerpoint/2010/main" val="345551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2" y="1188637"/>
            <a:ext cx="3291839" cy="558520"/>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Naive Bayes(NB)</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6793985" y="1658667"/>
            <a:ext cx="4364057" cy="24273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Naive Bayes (NB) is a probabilistic classifier applying Bayes' theorem with independence assumptions between features.</a:t>
            </a:r>
          </a:p>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 </a:t>
            </a: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Known for simplicity and effectiveness in text classification. </a:t>
            </a:r>
          </a:p>
          <a:p>
            <a:pPr marL="139700" marR="0" lvl="0" algn="l" rtl="0">
              <a:lnSpc>
                <a:spcPct val="100000"/>
              </a:lnSpc>
              <a:spcBef>
                <a:spcPts val="0"/>
              </a:spcBef>
              <a:spcAft>
                <a:spcPts val="0"/>
              </a:spcAft>
              <a:buClr>
                <a:srgbClr val="000000"/>
              </a:buClr>
              <a:buSzPts val="1400"/>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Could be used for classifying areas based on pollution levels or climate risk categories. </a:t>
            </a:r>
          </a:p>
          <a:p>
            <a:pPr marL="139700" marR="0" lvl="0" algn="l" rtl="0">
              <a:lnSpc>
                <a:spcPct val="100000"/>
              </a:lnSpc>
              <a:spcBef>
                <a:spcPts val="0"/>
              </a:spcBef>
              <a:spcAft>
                <a:spcPts val="0"/>
              </a:spcAft>
              <a:buClr>
                <a:srgbClr val="000000"/>
              </a:buClr>
              <a:buSzPts val="1400"/>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Due to its effectiveness in text classification, it could also be used to analyze textual data, like public opinions or policies regarding urban sustainability.</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1026" name="Picture 2" descr="Demystifying Naïve Bayes: Simple yet Powerful for Text Classification” | by  ajaymehta | Medium">
            <a:extLst>
              <a:ext uri="{FF2B5EF4-FFF2-40B4-BE49-F238E27FC236}">
                <a16:creationId xmlns:a16="http://schemas.microsoft.com/office/drawing/2014/main" id="{18156D27-8BD8-378A-1E0B-5371CF3138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059" b="1"/>
          <a:stretch/>
        </p:blipFill>
        <p:spPr bwMode="auto">
          <a:xfrm>
            <a:off x="1449083" y="928600"/>
            <a:ext cx="4337701" cy="24498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ïve Bayes Algorithm. Exploring Naive Bayes: Mathematics, How… | by  Bassant Gamal | Analytics Vidhya | Medium">
            <a:extLst>
              <a:ext uri="{FF2B5EF4-FFF2-40B4-BE49-F238E27FC236}">
                <a16:creationId xmlns:a16="http://schemas.microsoft.com/office/drawing/2014/main" id="{3318A3B1-042E-5F28-F55F-AC9E692E6D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78" r="-3" b="-3"/>
          <a:stretch/>
        </p:blipFill>
        <p:spPr bwMode="auto">
          <a:xfrm>
            <a:off x="1449099" y="3260457"/>
            <a:ext cx="4337701" cy="246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794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2" y="1188636"/>
            <a:ext cx="3925652" cy="797479"/>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1800" b="1" dirty="0">
                <a:solidFill>
                  <a:schemeClr val="dk1"/>
                </a:solidFill>
                <a:latin typeface="Raleway" pitchFamily="2" charset="0"/>
              </a:rPr>
              <a:t>Random Forest (RF) / Decision Trees (DT)</a:t>
            </a:r>
          </a:p>
        </p:txBody>
      </p:sp>
      <p:sp>
        <p:nvSpPr>
          <p:cNvPr id="139" name="Google Shape;139;p26"/>
          <p:cNvSpPr txBox="1"/>
          <p:nvPr/>
        </p:nvSpPr>
        <p:spPr>
          <a:xfrm>
            <a:off x="6634345" y="1812998"/>
            <a:ext cx="4364057" cy="24273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Random Forest (RF) is an ensemble method using multiple decision trees for classification and regression. It combines the outcomes of individual trees for a robust prediction.</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Decision Tree (DT) is a flowchart-like structure for classification, with nodes representing tests, branches for outcomes, and leaves for class labels.</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These could be employed for predicting air quality and identifying key factors that influence pollution levels. Due to their ability to handle complex, nonlinear data, they could model the interactions between various environmental factors.</a:t>
            </a: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2050" name="Picture 2" descr="Machine Learning- Decision Trees and Random Forest Classifiers | by Karan  Kashyap | Analytics Vidhya | Medium">
            <a:extLst>
              <a:ext uri="{FF2B5EF4-FFF2-40B4-BE49-F238E27FC236}">
                <a16:creationId xmlns:a16="http://schemas.microsoft.com/office/drawing/2014/main" id="{1194088A-D2F7-61BD-7C71-77FDA54E05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556" y="1651819"/>
            <a:ext cx="6201901" cy="3473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35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2119049" y="4944321"/>
            <a:ext cx="2840054"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i="0" u="none" strike="noStrike" cap="none" dirty="0">
                <a:solidFill>
                  <a:schemeClr val="dk1"/>
                </a:solidFill>
                <a:latin typeface="Raleway" pitchFamily="2" charset="0"/>
                <a:sym typeface="Arial"/>
              </a:rPr>
              <a:t>Geospatial Techniques</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Key GIS techniques included spatial join/aggregation, multi-scale GIS mapping, and the use of LOF algorithm for outlier detection. </a:t>
            </a:r>
          </a:p>
          <a:p>
            <a:pPr marL="114300" marR="0" lvl="0" algn="l" rtl="0">
              <a:lnSpc>
                <a:spcPct val="90000"/>
              </a:lnSpc>
              <a:spcBef>
                <a:spcPts val="0"/>
              </a:spcBef>
              <a:spcAft>
                <a:spcPts val="0"/>
              </a:spcAft>
              <a:buClr>
                <a:schemeClr val="dk1"/>
              </a:buClr>
              <a:buSzPts val="1800"/>
            </a:pPr>
            <a:endParaRPr lang="en-US" sz="1600" b="0" i="0" u="none" strike="noStrike" cap="none" dirty="0">
              <a:solidFill>
                <a:schemeClr val="dk1"/>
              </a:solidFill>
              <a:latin typeface="Raleway" pitchFamily="2" charset="0"/>
              <a:sym typeface="Arial"/>
            </a:endParaRP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The multi-scale mapping process integrates the predictive modeling results with GIS</a:t>
            </a: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5" name="Content Placeholder 7">
            <a:extLst>
              <a:ext uri="{FF2B5EF4-FFF2-40B4-BE49-F238E27FC236}">
                <a16:creationId xmlns:a16="http://schemas.microsoft.com/office/drawing/2014/main" id="{273CE439-AF34-0A44-9098-39C8048992E0}"/>
              </a:ext>
            </a:extLst>
          </p:cNvPr>
          <p:cNvPicPr>
            <a:picLocks noChangeAspect="1"/>
          </p:cNvPicPr>
          <p:nvPr/>
        </p:nvPicPr>
        <p:blipFill>
          <a:blip r:embed="rId4"/>
          <a:stretch>
            <a:fillRect/>
          </a:stretch>
        </p:blipFill>
        <p:spPr>
          <a:xfrm>
            <a:off x="2449411" y="273054"/>
            <a:ext cx="7293177" cy="4193576"/>
          </a:xfrm>
          <a:prstGeom prst="rect">
            <a:avLst/>
          </a:prstGeom>
        </p:spPr>
      </p:pic>
    </p:spTree>
    <p:extLst>
      <p:ext uri="{BB962C8B-B14F-4D97-AF65-F5344CB8AC3E}">
        <p14:creationId xmlns:p14="http://schemas.microsoft.com/office/powerpoint/2010/main" val="128495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814401" y="266696"/>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Multi-Scale GIS Mapping</a:t>
            </a:r>
            <a:endParaRPr sz="3600" dirty="0">
              <a:solidFill>
                <a:schemeClr val="bg1"/>
              </a:solidFill>
              <a:latin typeface="Raleway" pitchFamily="2" charset="0"/>
              <a:ea typeface="Arial"/>
              <a:cs typeface="Arial"/>
              <a:sym typeface="Arial"/>
            </a:endParaRPr>
          </a:p>
        </p:txBody>
      </p:sp>
      <p:graphicFrame>
        <p:nvGraphicFramePr>
          <p:cNvPr id="9" name="Content Placeholder 2">
            <a:extLst>
              <a:ext uri="{FF2B5EF4-FFF2-40B4-BE49-F238E27FC236}">
                <a16:creationId xmlns:a16="http://schemas.microsoft.com/office/drawing/2014/main" id="{1C27AF24-651E-2E48-B09F-6C24FE0E78FE}"/>
              </a:ext>
            </a:extLst>
          </p:cNvPr>
          <p:cNvGraphicFramePr>
            <a:graphicFrameLocks/>
          </p:cNvGraphicFramePr>
          <p:nvPr>
            <p:extLst>
              <p:ext uri="{D42A27DB-BD31-4B8C-83A1-F6EECF244321}">
                <p14:modId xmlns:p14="http://schemas.microsoft.com/office/powerpoint/2010/main" val="287370596"/>
              </p:ext>
            </p:extLst>
          </p:nvPr>
        </p:nvGraphicFramePr>
        <p:xfrm>
          <a:off x="0" y="1706563"/>
          <a:ext cx="5798127" cy="51514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2" descr="Multi-scale GIS mapping of residential building energy performance... |  Download Scientific Diagram">
            <a:extLst>
              <a:ext uri="{FF2B5EF4-FFF2-40B4-BE49-F238E27FC236}">
                <a16:creationId xmlns:a16="http://schemas.microsoft.com/office/drawing/2014/main" id="{43935101-C4E0-523D-52FD-5D6EBCA3DD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8173" y="2077634"/>
            <a:ext cx="6191310" cy="307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517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2777741" y="4952471"/>
            <a:ext cx="19548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i="0" u="none" strike="noStrike" cap="none" dirty="0">
                <a:solidFill>
                  <a:schemeClr val="dk1"/>
                </a:solidFill>
                <a:latin typeface="Raleway" pitchFamily="2" charset="0"/>
                <a:sym typeface="Arial"/>
              </a:rPr>
              <a:t>Results</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586915" cy="1556907"/>
          </a:xfrm>
          <a:prstGeom prst="rect">
            <a:avLst/>
          </a:prstGeom>
          <a:noFill/>
          <a:ln>
            <a:noFill/>
          </a:ln>
        </p:spPr>
        <p:txBody>
          <a:bodyPr spcFirstLastPara="1" wrap="square" lIns="91425" tIns="45700" rIns="91425" bIns="45700" anchor="ctr" anchorCtr="0">
            <a:normAutofit fontScale="92500" lnSpcReduction="10000"/>
          </a:bodyPr>
          <a:lstStyle/>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Results showed classification accuracy improvements in energy performance categories (A, B, CD, EFG). </a:t>
            </a:r>
          </a:p>
          <a:p>
            <a:pPr marL="114300" marR="0" lvl="0" algn="l" rtl="0">
              <a:lnSpc>
                <a:spcPct val="90000"/>
              </a:lnSpc>
              <a:spcBef>
                <a:spcPts val="0"/>
              </a:spcBef>
              <a:spcAft>
                <a:spcPts val="0"/>
              </a:spcAft>
              <a:buClr>
                <a:schemeClr val="dk1"/>
              </a:buClr>
              <a:buSzPts val="1800"/>
            </a:pPr>
            <a:endParaRPr lang="en-US" sz="1600" b="0" i="0" u="none" strike="noStrike" cap="none" dirty="0">
              <a:solidFill>
                <a:schemeClr val="dk1"/>
              </a:solidFill>
              <a:latin typeface="Raleway" pitchFamily="2" charset="0"/>
              <a:sym typeface="Arial"/>
            </a:endParaRP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Highest accuracy was 72% for year of construction, 67% for building type, and 69% for fuel type. </a:t>
            </a:r>
          </a:p>
          <a:p>
            <a:pPr marL="114300" marR="0" lvl="0" algn="l" rtl="0">
              <a:lnSpc>
                <a:spcPct val="90000"/>
              </a:lnSpc>
              <a:spcBef>
                <a:spcPts val="0"/>
              </a:spcBef>
              <a:spcAft>
                <a:spcPts val="0"/>
              </a:spcAft>
              <a:buClr>
                <a:schemeClr val="dk1"/>
              </a:buClr>
              <a:buSzPts val="1800"/>
            </a:pPr>
            <a:endParaRPr lang="en-US" sz="1600" b="0" i="0" u="none" strike="noStrike" cap="none" dirty="0">
              <a:solidFill>
                <a:schemeClr val="dk1"/>
              </a:solidFill>
              <a:latin typeface="Raleway" pitchFamily="2" charset="0"/>
              <a:sym typeface="Arial"/>
            </a:endParaRP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This method effectively identifies buildings with poor energy performance.</a:t>
            </a:r>
          </a:p>
          <a:p>
            <a:pPr marL="114300" marR="0" lvl="0" algn="l" rtl="0">
              <a:lnSpc>
                <a:spcPct val="90000"/>
              </a:lnSpc>
              <a:spcBef>
                <a:spcPts val="0"/>
              </a:spcBef>
              <a:spcAft>
                <a:spcPts val="0"/>
              </a:spcAft>
              <a:buClr>
                <a:schemeClr val="dk1"/>
              </a:buClr>
              <a:buSzPts val="1800"/>
            </a:pPr>
            <a:endParaRPr lang="en-US" sz="1600" b="0" i="0" u="none" strike="noStrike" cap="none" dirty="0">
              <a:solidFill>
                <a:schemeClr val="dk1"/>
              </a:solidFill>
              <a:latin typeface="Raleway" pitchFamily="2" charset="0"/>
              <a:sym typeface="Arial"/>
            </a:endParaRP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4" name="Content Placeholder 4">
            <a:extLst>
              <a:ext uri="{FF2B5EF4-FFF2-40B4-BE49-F238E27FC236}">
                <a16:creationId xmlns:a16="http://schemas.microsoft.com/office/drawing/2014/main" id="{7BE372B6-4EB6-285F-8DEF-7D786AE86779}"/>
              </a:ext>
            </a:extLst>
          </p:cNvPr>
          <p:cNvPicPr>
            <a:picLocks noChangeAspect="1"/>
          </p:cNvPicPr>
          <p:nvPr/>
        </p:nvPicPr>
        <p:blipFill>
          <a:blip r:embed="rId4"/>
          <a:stretch>
            <a:fillRect/>
          </a:stretch>
        </p:blipFill>
        <p:spPr>
          <a:xfrm>
            <a:off x="2275548" y="258417"/>
            <a:ext cx="8196368" cy="4220779"/>
          </a:xfrm>
          <a:prstGeom prst="rect">
            <a:avLst/>
          </a:prstGeom>
        </p:spPr>
      </p:pic>
    </p:spTree>
    <p:extLst>
      <p:ext uri="{BB962C8B-B14F-4D97-AF65-F5344CB8AC3E}">
        <p14:creationId xmlns:p14="http://schemas.microsoft.com/office/powerpoint/2010/main" val="903116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3D3CC9EC-2ACF-0618-1E9F-59484B9698AD}"/>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A84CA98A-B46F-8278-D06C-82C0D66640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214" name="Google Shape;214;p12"/>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12"/>
          <p:cNvSpPr txBox="1">
            <a:spLocks noGrp="1"/>
          </p:cNvSpPr>
          <p:nvPr>
            <p:ph type="ctr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4800" b="1" dirty="0">
                <a:latin typeface="Raleway" pitchFamily="2" charset="0"/>
                <a:ea typeface="Arial"/>
                <a:cs typeface="Arial"/>
                <a:sym typeface="Arial"/>
              </a:rPr>
              <a:t>Conclusion</a:t>
            </a:r>
            <a:br>
              <a:rPr lang="en-US" sz="4800" b="1" dirty="0">
                <a:latin typeface="Raleway" pitchFamily="2" charset="0"/>
                <a:ea typeface="Arial"/>
                <a:cs typeface="Arial"/>
                <a:sym typeface="Arial"/>
              </a:rPr>
            </a:br>
            <a:r>
              <a:rPr lang="en-US" sz="3200" b="1" dirty="0">
                <a:latin typeface="Raleway" pitchFamily="2" charset="0"/>
                <a:ea typeface="Arial"/>
                <a:cs typeface="Arial"/>
                <a:sym typeface="Arial"/>
              </a:rPr>
              <a:t>and Reference</a:t>
            </a:r>
            <a:endParaRPr sz="4800" dirty="0">
              <a:latin typeface="Raleway" pitchFamily="2" charset="0"/>
              <a:ea typeface="Arial"/>
              <a:cs typeface="Arial"/>
              <a:sym typeface="Arial"/>
            </a:endParaRPr>
          </a:p>
        </p:txBody>
      </p:sp>
      <p:sp>
        <p:nvSpPr>
          <p:cNvPr id="216" name="Google Shape;216;p12"/>
          <p:cNvSpPr txBox="1"/>
          <p:nvPr/>
        </p:nvSpPr>
        <p:spPr>
          <a:xfrm>
            <a:off x="5130990" y="1053673"/>
            <a:ext cx="5435284" cy="1310705"/>
          </a:xfrm>
          <a:prstGeom prst="rect">
            <a:avLst/>
          </a:prstGeom>
          <a:noFill/>
          <a:ln>
            <a:noFill/>
          </a:ln>
        </p:spPr>
        <p:txBody>
          <a:bodyPr spcFirstLastPara="1" wrap="square" lIns="91425" tIns="45700" rIns="91425" bIns="45700" anchor="ctr" anchorCtr="0">
            <a:normAutofit fontScale="92500"/>
          </a:bodyPr>
          <a:lstStyle/>
          <a:p>
            <a:r>
              <a:rPr lang="en-US" sz="1500" dirty="0">
                <a:solidFill>
                  <a:schemeClr val="dk1"/>
                </a:solidFill>
                <a:latin typeface="Raleway" pitchFamily="2" charset="0"/>
              </a:rPr>
              <a:t>This study is pivotal for energy planning, offering a scalable, data-driven approach to identify areas for energy savings. </a:t>
            </a:r>
          </a:p>
          <a:p>
            <a:endParaRPr lang="en-US" sz="1500" dirty="0">
              <a:solidFill>
                <a:schemeClr val="dk1"/>
              </a:solidFill>
              <a:latin typeface="Raleway" pitchFamily="2" charset="0"/>
            </a:endParaRPr>
          </a:p>
          <a:p>
            <a:r>
              <a:rPr lang="en-US" sz="1500" dirty="0">
                <a:solidFill>
                  <a:schemeClr val="dk1"/>
                </a:solidFill>
                <a:latin typeface="Raleway" pitchFamily="2" charset="0"/>
              </a:rPr>
              <a:t>It's a step forward in utilizing technology for sustainable urban development and energy-efficient building management.</a:t>
            </a:r>
          </a:p>
        </p:txBody>
      </p:sp>
      <p:cxnSp>
        <p:nvCxnSpPr>
          <p:cNvPr id="217" name="Google Shape;217;p12"/>
          <p:cNvCxnSpPr/>
          <p:nvPr/>
        </p:nvCxnSpPr>
        <p:spPr>
          <a:xfrm rot="10800000">
            <a:off x="838200" y="6485313"/>
            <a:ext cx="10515600" cy="0"/>
          </a:xfrm>
          <a:prstGeom prst="straightConnector1">
            <a:avLst/>
          </a:prstGeom>
          <a:noFill/>
          <a:ln w="57150" cap="flat" cmpd="sng">
            <a:solidFill>
              <a:schemeClr val="bg2">
                <a:lumMod val="40000"/>
                <a:lumOff val="60000"/>
              </a:schemeClr>
            </a:solidFill>
            <a:prstDash val="solid"/>
            <a:round/>
            <a:headEnd type="none" w="sm" len="sm"/>
            <a:tailEnd type="none" w="sm" len="sm"/>
          </a:ln>
        </p:spPr>
      </p:cxnSp>
      <p:sp>
        <p:nvSpPr>
          <p:cNvPr id="6" name="TextBox 5">
            <a:extLst>
              <a:ext uri="{FF2B5EF4-FFF2-40B4-BE49-F238E27FC236}">
                <a16:creationId xmlns:a16="http://schemas.microsoft.com/office/drawing/2014/main" id="{43357977-6380-760D-E906-33E037CF601F}"/>
              </a:ext>
            </a:extLst>
          </p:cNvPr>
          <p:cNvSpPr txBox="1"/>
          <p:nvPr/>
        </p:nvSpPr>
        <p:spPr>
          <a:xfrm>
            <a:off x="1024569" y="3073043"/>
            <a:ext cx="10515599" cy="2553776"/>
          </a:xfrm>
          <a:prstGeom prst="rect">
            <a:avLst/>
          </a:prstGeom>
          <a:noFill/>
        </p:spPr>
        <p:txBody>
          <a:bodyPr wrap="square">
            <a:spAutoFit/>
          </a:bodyPr>
          <a:lstStyle/>
          <a:p>
            <a:r>
              <a:rPr lang="es-CO" sz="1400" dirty="0"/>
              <a:t>S. </a:t>
            </a:r>
            <a:r>
              <a:rPr lang="es-CO" sz="1400" dirty="0" err="1"/>
              <a:t>Shrestha</a:t>
            </a:r>
            <a:r>
              <a:rPr lang="es-CO" sz="1400" dirty="0"/>
              <a:t>, B. Buckley, A. S. </a:t>
            </a:r>
            <a:r>
              <a:rPr lang="es-CO" sz="1400" dirty="0" err="1"/>
              <a:t>Varde</a:t>
            </a:r>
            <a:r>
              <a:rPr lang="es-CO" sz="1400" dirty="0"/>
              <a:t> and D. </a:t>
            </a:r>
            <a:r>
              <a:rPr lang="es-CO" sz="1400" dirty="0" err="1"/>
              <a:t>Cwynar</a:t>
            </a:r>
            <a:r>
              <a:rPr lang="es-CO" sz="1400" dirty="0"/>
              <a:t>, "</a:t>
            </a:r>
            <a:r>
              <a:rPr lang="es-CO" sz="1400" dirty="0" err="1"/>
              <a:t>Hybrid</a:t>
            </a:r>
            <a:r>
              <a:rPr lang="es-CO" sz="1400" dirty="0"/>
              <a:t> CNN-LSTM and </a:t>
            </a:r>
            <a:r>
              <a:rPr lang="es-CO" sz="1400" dirty="0" err="1"/>
              <a:t>Domain</a:t>
            </a:r>
            <a:r>
              <a:rPr lang="es-CO" sz="1400" dirty="0"/>
              <a:t> </a:t>
            </a:r>
            <a:r>
              <a:rPr lang="es-CO" sz="1400" dirty="0" err="1"/>
              <a:t>Modeling</a:t>
            </a:r>
            <a:r>
              <a:rPr lang="es-CO" sz="1400" dirty="0"/>
              <a:t> in </a:t>
            </a:r>
            <a:r>
              <a:rPr lang="es-CO" sz="1400" dirty="0" err="1"/>
              <a:t>Climate</a:t>
            </a:r>
            <a:r>
              <a:rPr lang="es-CO" sz="1400" dirty="0"/>
              <a:t>-Energy </a:t>
            </a:r>
            <a:r>
              <a:rPr lang="es-CO" sz="1400" dirty="0" err="1"/>
              <a:t>Analysis</a:t>
            </a:r>
            <a:r>
              <a:rPr lang="es-CO" sz="1400" dirty="0"/>
              <a:t> </a:t>
            </a:r>
            <a:r>
              <a:rPr lang="es-CO" sz="1400" dirty="0" err="1"/>
              <a:t>for</a:t>
            </a:r>
            <a:r>
              <a:rPr lang="es-CO" sz="1400" dirty="0"/>
              <a:t> a Smart </a:t>
            </a:r>
            <a:r>
              <a:rPr lang="es-CO" sz="1400" dirty="0" err="1"/>
              <a:t>Environment</a:t>
            </a:r>
            <a:r>
              <a:rPr lang="es-CO" sz="1400" dirty="0"/>
              <a:t>," 2023 IEEE 35th International </a:t>
            </a:r>
            <a:r>
              <a:rPr lang="es-CO" sz="1400" dirty="0" err="1"/>
              <a:t>Conference</a:t>
            </a:r>
            <a:r>
              <a:rPr lang="es-CO" sz="1400" dirty="0"/>
              <a:t> </a:t>
            </a:r>
            <a:r>
              <a:rPr lang="es-CO" sz="1400" dirty="0" err="1"/>
              <a:t>on</a:t>
            </a:r>
            <a:r>
              <a:rPr lang="es-CO" sz="1400" dirty="0"/>
              <a:t> Tools </a:t>
            </a:r>
            <a:r>
              <a:rPr lang="es-CO" sz="1400" dirty="0" err="1"/>
              <a:t>with</a:t>
            </a:r>
            <a:r>
              <a:rPr lang="es-CO" sz="1400" dirty="0"/>
              <a:t> Artificial </a:t>
            </a:r>
            <a:r>
              <a:rPr lang="es-CO" sz="1400" dirty="0" err="1"/>
              <a:t>Intelligence</a:t>
            </a:r>
            <a:r>
              <a:rPr lang="es-CO" sz="1400" dirty="0"/>
              <a:t> (ICTAI), Atlanta, GA, USA, 2023, pp. 229-233, </a:t>
            </a:r>
            <a:r>
              <a:rPr lang="es-CO" sz="1400" dirty="0" err="1"/>
              <a:t>doi</a:t>
            </a:r>
            <a:r>
              <a:rPr lang="es-CO" sz="1400" dirty="0"/>
              <a:t>: 10.1109/ICTAI59109.2023.00041. </a:t>
            </a:r>
            <a:r>
              <a:rPr lang="es-CO" sz="1400" dirty="0" err="1"/>
              <a:t>keywords</a:t>
            </a:r>
            <a:r>
              <a:rPr lang="es-CO" sz="1400" dirty="0"/>
              <a:t>: {</a:t>
            </a:r>
            <a:r>
              <a:rPr lang="es-CO" sz="1400" dirty="0" err="1"/>
              <a:t>Climate</a:t>
            </a:r>
            <a:r>
              <a:rPr lang="es-CO" sz="1400" dirty="0"/>
              <a:t> </a:t>
            </a:r>
            <a:r>
              <a:rPr lang="es-CO" sz="1400" dirty="0" err="1"/>
              <a:t>change;Convolutional</a:t>
            </a:r>
            <a:r>
              <a:rPr lang="es-CO" sz="1400" dirty="0"/>
              <a:t> neural </a:t>
            </a:r>
            <a:r>
              <a:rPr lang="es-CO" sz="1400" dirty="0" err="1"/>
              <a:t>networks;Electricity;Long</a:t>
            </a:r>
            <a:r>
              <a:rPr lang="es-CO" sz="1400" dirty="0"/>
              <a:t> short </a:t>
            </a:r>
            <a:r>
              <a:rPr lang="es-CO" sz="1400" dirty="0" err="1"/>
              <a:t>term</a:t>
            </a:r>
            <a:r>
              <a:rPr lang="es-CO" sz="1400" dirty="0"/>
              <a:t> </a:t>
            </a:r>
            <a:r>
              <a:rPr lang="es-CO" sz="1400" dirty="0" err="1"/>
              <a:t>memory;Predictive</a:t>
            </a:r>
            <a:r>
              <a:rPr lang="es-CO" sz="1400" dirty="0"/>
              <a:t> </a:t>
            </a:r>
            <a:r>
              <a:rPr lang="es-CO" sz="1400" dirty="0" err="1"/>
              <a:t>models;Smart</a:t>
            </a:r>
            <a:r>
              <a:rPr lang="es-CO" sz="1400" dirty="0"/>
              <a:t> </a:t>
            </a:r>
            <a:r>
              <a:rPr lang="es-CO" sz="1400" dirty="0" err="1"/>
              <a:t>devices;Smart</a:t>
            </a:r>
            <a:r>
              <a:rPr lang="es-CO" sz="1400" dirty="0"/>
              <a:t> </a:t>
            </a:r>
            <a:r>
              <a:rPr lang="es-CO" sz="1400" dirty="0" err="1"/>
              <a:t>cities;Power</a:t>
            </a:r>
            <a:r>
              <a:rPr lang="es-CO" sz="1400" dirty="0"/>
              <a:t> </a:t>
            </a:r>
            <a:r>
              <a:rPr lang="es-CO" sz="1400" dirty="0" err="1"/>
              <a:t>generation;CNN;Climate</a:t>
            </a:r>
            <a:r>
              <a:rPr lang="es-CO" sz="1400" dirty="0"/>
              <a:t> </a:t>
            </a:r>
            <a:r>
              <a:rPr lang="es-CO" sz="1400" dirty="0" err="1"/>
              <a:t>Studies;Electricity;Energy;LSTM;Predictive</a:t>
            </a:r>
            <a:r>
              <a:rPr lang="es-CO" sz="1400" dirty="0"/>
              <a:t> </a:t>
            </a:r>
            <a:r>
              <a:rPr lang="es-CO" sz="1400" dirty="0" err="1"/>
              <a:t>Modeling;Smart</a:t>
            </a:r>
            <a:r>
              <a:rPr lang="es-CO" sz="1400" dirty="0"/>
              <a:t> </a:t>
            </a:r>
            <a:r>
              <a:rPr lang="es-CO" sz="1400" dirty="0" err="1"/>
              <a:t>Environment;Smart</a:t>
            </a:r>
            <a:r>
              <a:rPr lang="es-CO" sz="1400" dirty="0"/>
              <a:t> </a:t>
            </a:r>
            <a:r>
              <a:rPr lang="es-CO" sz="1400" dirty="0" err="1"/>
              <a:t>Cities</a:t>
            </a:r>
            <a:r>
              <a:rPr lang="es-CO" sz="1400" dirty="0"/>
              <a:t>},</a:t>
            </a:r>
          </a:p>
          <a:p>
            <a:endParaRPr lang="es-CO" sz="1400" dirty="0"/>
          </a:p>
          <a:p>
            <a:r>
              <a:rPr lang="es-CO" sz="1400" dirty="0"/>
              <a:t>https://towardsdatascience.com/a-comprehensive-guide-to-convolutional-neural-networks-the-eli5-way-3bd2b1164a53</a:t>
            </a:r>
          </a:p>
          <a:p>
            <a:pPr marL="914400" marR="0" lvl="0" indent="0" algn="l" rtl="0">
              <a:lnSpc>
                <a:spcPct val="115000"/>
              </a:lnSpc>
              <a:spcBef>
                <a:spcPts val="1200"/>
              </a:spcBef>
              <a:spcAft>
                <a:spcPts val="0"/>
              </a:spcAft>
              <a:buClr>
                <a:srgbClr val="000000"/>
              </a:buClr>
              <a:buSzPct val="100000"/>
              <a:buFont typeface="Arial"/>
              <a:buNone/>
            </a:pPr>
            <a:endParaRPr lang="es-CO" sz="900" b="0" i="0" u="none" strike="noStrike" cap="none" dirty="0">
              <a:solidFill>
                <a:schemeClr val="dk1"/>
              </a:solidFill>
              <a:latin typeface="Raleway" pitchFamily="2" charset="0"/>
              <a:sym typeface="Arial"/>
            </a:endParaRPr>
          </a:p>
          <a:p>
            <a:pPr marL="457200" marR="0" lvl="0" indent="0" algn="l" rtl="0">
              <a:lnSpc>
                <a:spcPct val="90000"/>
              </a:lnSpc>
              <a:spcBef>
                <a:spcPts val="1200"/>
              </a:spcBef>
              <a:spcAft>
                <a:spcPts val="0"/>
              </a:spcAft>
              <a:buClr>
                <a:srgbClr val="000000"/>
              </a:buClr>
              <a:buSzPct val="100000"/>
              <a:buFont typeface="Arial"/>
              <a:buNone/>
            </a:pPr>
            <a:endParaRPr lang="es-CO" sz="8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0"/>
              </a:spcAft>
              <a:buClr>
                <a:srgbClr val="000000"/>
              </a:buClr>
              <a:buSzPct val="94736"/>
              <a:buFont typeface="Arial"/>
              <a:buNone/>
            </a:pPr>
            <a:endParaRPr lang="es-CO" sz="8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600"/>
              </a:spcAft>
              <a:buClr>
                <a:srgbClr val="000000"/>
              </a:buClr>
              <a:buSzPct val="94736"/>
              <a:buFont typeface="Arial"/>
              <a:buNone/>
            </a:pPr>
            <a:endParaRPr lang="es-CO" sz="800" b="0" i="0" u="none" strike="noStrike" cap="none" dirty="0">
              <a:solidFill>
                <a:schemeClr val="dk1"/>
              </a:solidFill>
              <a:latin typeface="Raleway" pitchFamily="2" charset="0"/>
              <a:sym typeface="Arial"/>
            </a:endParaRPr>
          </a:p>
        </p:txBody>
      </p:sp>
    </p:spTree>
    <p:extLst>
      <p:ext uri="{BB962C8B-B14F-4D97-AF65-F5344CB8AC3E}">
        <p14:creationId xmlns:p14="http://schemas.microsoft.com/office/powerpoint/2010/main" val="72264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1083017" y="4984890"/>
            <a:ext cx="38760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dirty="0">
                <a:solidFill>
                  <a:schemeClr val="dk1"/>
                </a:solidFill>
                <a:latin typeface="Raleway" pitchFamily="2" charset="0"/>
              </a:rPr>
              <a:t>Convolutional Neural Networks (CNN)</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Deep Learning algorithm that:</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takes in an input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assign importance (learnable weights and biases) to objects in the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Identify features and predict them</a:t>
            </a: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CNN is used for image processing in object recognition </a:t>
            </a: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3" name="Picture 2" descr="A diagram of a diagram of a variety of cubes&#10;&#10;Description automatically generated">
            <a:extLst>
              <a:ext uri="{FF2B5EF4-FFF2-40B4-BE49-F238E27FC236}">
                <a16:creationId xmlns:a16="http://schemas.microsoft.com/office/drawing/2014/main" id="{9C124E25-FC1E-9C8D-3B5C-92843A2FEDC5}"/>
              </a:ext>
            </a:extLst>
          </p:cNvPr>
          <p:cNvPicPr>
            <a:picLocks noChangeAspect="1"/>
          </p:cNvPicPr>
          <p:nvPr/>
        </p:nvPicPr>
        <p:blipFill>
          <a:blip r:embed="rId4"/>
          <a:stretch>
            <a:fillRect/>
          </a:stretch>
        </p:blipFill>
        <p:spPr>
          <a:xfrm>
            <a:off x="601844" y="1187165"/>
            <a:ext cx="6659880" cy="2447505"/>
          </a:xfrm>
          <a:prstGeom prst="rect">
            <a:avLst/>
          </a:prstGeom>
          <a:noFill/>
        </p:spPr>
      </p:pic>
      <p:pic>
        <p:nvPicPr>
          <p:cNvPr id="4" name="Picture 3">
            <a:extLst>
              <a:ext uri="{FF2B5EF4-FFF2-40B4-BE49-F238E27FC236}">
                <a16:creationId xmlns:a16="http://schemas.microsoft.com/office/drawing/2014/main" id="{D41FB98C-BFBB-B5DC-6D2A-EFA397AF9845}"/>
              </a:ext>
            </a:extLst>
          </p:cNvPr>
          <p:cNvPicPr>
            <a:picLocks noChangeAspect="1"/>
          </p:cNvPicPr>
          <p:nvPr/>
        </p:nvPicPr>
        <p:blipFill>
          <a:blip r:embed="rId5"/>
          <a:stretch>
            <a:fillRect/>
          </a:stretch>
        </p:blipFill>
        <p:spPr>
          <a:xfrm>
            <a:off x="7535841" y="778580"/>
            <a:ext cx="3855720" cy="3031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Long-Short Term Memory (LSTM)</a:t>
            </a:r>
            <a:endParaRPr sz="3600" dirty="0">
              <a:solidFill>
                <a:schemeClr val="bg1"/>
              </a:solidFill>
              <a:latin typeface="Raleway" pitchFamily="2" charset="0"/>
              <a:ea typeface="Arial"/>
              <a:cs typeface="Arial"/>
              <a:sym typeface="Arial"/>
            </a:endParaRPr>
          </a:p>
        </p:txBody>
      </p:sp>
      <p:pic>
        <p:nvPicPr>
          <p:cNvPr id="4" name="Picture 3">
            <a:extLst>
              <a:ext uri="{FF2B5EF4-FFF2-40B4-BE49-F238E27FC236}">
                <a16:creationId xmlns:a16="http://schemas.microsoft.com/office/drawing/2014/main" id="{79C89F8E-9BD2-A66E-8108-64EA483AD1CC}"/>
              </a:ext>
            </a:extLst>
          </p:cNvPr>
          <p:cNvPicPr>
            <a:picLocks noChangeAspect="1"/>
          </p:cNvPicPr>
          <p:nvPr/>
        </p:nvPicPr>
        <p:blipFill>
          <a:blip r:embed="rId4"/>
          <a:stretch>
            <a:fillRect/>
          </a:stretch>
        </p:blipFill>
        <p:spPr>
          <a:xfrm>
            <a:off x="1855104" y="4181085"/>
            <a:ext cx="2476846" cy="695422"/>
          </a:xfrm>
          <a:prstGeom prst="rect">
            <a:avLst/>
          </a:prstGeom>
        </p:spPr>
      </p:pic>
      <p:pic>
        <p:nvPicPr>
          <p:cNvPr id="5" name="Picture 4">
            <a:extLst>
              <a:ext uri="{FF2B5EF4-FFF2-40B4-BE49-F238E27FC236}">
                <a16:creationId xmlns:a16="http://schemas.microsoft.com/office/drawing/2014/main" id="{97581456-3A31-15B1-1B3B-C577BDF0B243}"/>
              </a:ext>
            </a:extLst>
          </p:cNvPr>
          <p:cNvPicPr>
            <a:picLocks noChangeAspect="1"/>
          </p:cNvPicPr>
          <p:nvPr/>
        </p:nvPicPr>
        <p:blipFill>
          <a:blip r:embed="rId5"/>
          <a:stretch>
            <a:fillRect/>
          </a:stretch>
        </p:blipFill>
        <p:spPr>
          <a:xfrm>
            <a:off x="1855104" y="5031100"/>
            <a:ext cx="2238687" cy="666843"/>
          </a:xfrm>
          <a:prstGeom prst="rect">
            <a:avLst/>
          </a:prstGeom>
        </p:spPr>
      </p:pic>
      <p:pic>
        <p:nvPicPr>
          <p:cNvPr id="6" name="Picture 5">
            <a:extLst>
              <a:ext uri="{FF2B5EF4-FFF2-40B4-BE49-F238E27FC236}">
                <a16:creationId xmlns:a16="http://schemas.microsoft.com/office/drawing/2014/main" id="{912EF6D5-FC93-6425-089C-03136C6DAE48}"/>
              </a:ext>
            </a:extLst>
          </p:cNvPr>
          <p:cNvPicPr>
            <a:picLocks noChangeAspect="1"/>
          </p:cNvPicPr>
          <p:nvPr/>
        </p:nvPicPr>
        <p:blipFill>
          <a:blip r:embed="rId6"/>
          <a:stretch>
            <a:fillRect/>
          </a:stretch>
        </p:blipFill>
        <p:spPr>
          <a:xfrm>
            <a:off x="1855104" y="3486195"/>
            <a:ext cx="1943371" cy="581106"/>
          </a:xfrm>
          <a:prstGeom prst="rect">
            <a:avLst/>
          </a:prstGeom>
        </p:spPr>
      </p:pic>
      <p:pic>
        <p:nvPicPr>
          <p:cNvPr id="7" name="Picture 6">
            <a:extLst>
              <a:ext uri="{FF2B5EF4-FFF2-40B4-BE49-F238E27FC236}">
                <a16:creationId xmlns:a16="http://schemas.microsoft.com/office/drawing/2014/main" id="{BEF95B61-5C70-7C22-4358-0C46D610F828}"/>
              </a:ext>
            </a:extLst>
          </p:cNvPr>
          <p:cNvPicPr>
            <a:picLocks noChangeAspect="1"/>
          </p:cNvPicPr>
          <p:nvPr/>
        </p:nvPicPr>
        <p:blipFill>
          <a:blip r:embed="rId7"/>
          <a:stretch>
            <a:fillRect/>
          </a:stretch>
        </p:blipFill>
        <p:spPr>
          <a:xfrm>
            <a:off x="6317979" y="3108771"/>
            <a:ext cx="4892883" cy="2860804"/>
          </a:xfrm>
          <a:prstGeom prst="rect">
            <a:avLst/>
          </a:prstGeom>
        </p:spPr>
      </p:pic>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Memory cell for storing Long-term information and gates (forget, input, and output)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Forecasting, analysis in time series and sequential data tasks (language processing, speech recognition, </a:t>
            </a:r>
            <a:r>
              <a:rPr lang="en-US" sz="1800" b="0" i="0" u="none" strike="noStrike" cap="none" dirty="0" err="1">
                <a:solidFill>
                  <a:schemeClr val="tx1"/>
                </a:solidFill>
                <a:latin typeface="Raleway" pitchFamily="2" charset="0"/>
                <a:ea typeface="Calibri"/>
                <a:cs typeface="Calibri"/>
                <a:sym typeface="Calibri"/>
              </a:rPr>
              <a:t>etc</a:t>
            </a:r>
            <a:r>
              <a:rPr lang="en-US" sz="1800" b="0" i="0" u="none" strike="noStrike" cap="none" dirty="0">
                <a:solidFill>
                  <a:schemeClr val="tx1"/>
                </a:solidFill>
                <a:latin typeface="Raleway" pitchFamily="2" charset="0"/>
                <a:ea typeface="Calibri"/>
                <a:cs typeface="Calibri"/>
                <a:sym typeface="Calibri"/>
              </a:rPr>
              <a: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CNN-LSTM TO PREDICT NET ENERGY GENERATION FORECASTING</a:t>
            </a:r>
          </a:p>
        </p:txBody>
      </p:sp>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CNN: categorize weather conditions: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to analyze the data, then amplify its features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LSTM: learn solar power generation:</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uses learned weights to make complex decisions based on the extracted features</a:t>
            </a:r>
          </a:p>
        </p:txBody>
      </p:sp>
      <p:pic>
        <p:nvPicPr>
          <p:cNvPr id="9" name="Picture 8">
            <a:extLst>
              <a:ext uri="{FF2B5EF4-FFF2-40B4-BE49-F238E27FC236}">
                <a16:creationId xmlns:a16="http://schemas.microsoft.com/office/drawing/2014/main" id="{7D236041-1A40-F16B-4386-51C4CF7EC69B}"/>
              </a:ext>
            </a:extLst>
          </p:cNvPr>
          <p:cNvPicPr>
            <a:picLocks noChangeAspect="1"/>
          </p:cNvPicPr>
          <p:nvPr/>
        </p:nvPicPr>
        <p:blipFill>
          <a:blip r:embed="rId4"/>
          <a:stretch>
            <a:fillRect/>
          </a:stretch>
        </p:blipFill>
        <p:spPr>
          <a:xfrm>
            <a:off x="2335848" y="3004457"/>
            <a:ext cx="7520303" cy="3627807"/>
          </a:xfrm>
          <a:prstGeom prst="rect">
            <a:avLst/>
          </a:prstGeom>
        </p:spPr>
      </p:pic>
    </p:spTree>
    <p:extLst>
      <p:ext uri="{BB962C8B-B14F-4D97-AF65-F5344CB8AC3E}">
        <p14:creationId xmlns:p14="http://schemas.microsoft.com/office/powerpoint/2010/main" val="2888133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5" y="2149607"/>
            <a:ext cx="3360345" cy="118107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600"/>
              </a:spcAft>
              <a:buClr>
                <a:schemeClr val="dk1"/>
              </a:buClr>
              <a:buSzPts val="4000"/>
              <a:buFont typeface="Calibri"/>
              <a:buNone/>
            </a:pPr>
            <a:r>
              <a:rPr lang="en-US" sz="2000" b="1" i="0" u="none" strike="noStrike" cap="none" dirty="0">
                <a:solidFill>
                  <a:schemeClr val="bg1"/>
                </a:solidFill>
                <a:latin typeface="Raleway" pitchFamily="2" charset="0"/>
                <a:sym typeface="Arial"/>
              </a:rPr>
              <a:t>Paper 2:</a:t>
            </a:r>
          </a:p>
          <a:p>
            <a:pPr marL="0" marR="0" lvl="0" indent="0" algn="l" rtl="0">
              <a:lnSpc>
                <a:spcPct val="90000"/>
              </a:lnSpc>
              <a:spcBef>
                <a:spcPts val="0"/>
              </a:spcBef>
              <a:spcAft>
                <a:spcPts val="600"/>
              </a:spcAft>
              <a:buClr>
                <a:schemeClr val="dk1"/>
              </a:buClr>
              <a:buSzPts val="4000"/>
              <a:buFont typeface="Calibri"/>
              <a:buNone/>
            </a:pPr>
            <a:r>
              <a:rPr lang="en-US" sz="2000" b="1" i="0" u="none" strike="noStrike" cap="none" dirty="0">
                <a:solidFill>
                  <a:schemeClr val="bg1"/>
                </a:solidFill>
                <a:latin typeface="Raleway" pitchFamily="2" charset="0"/>
                <a:sym typeface="Arial"/>
              </a:rPr>
              <a:t>Leveraging Machine Learning for Diabetes Prediction</a:t>
            </a:r>
            <a:endParaRPr sz="20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lnSpcReduction="10000"/>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This dataset is a well-known resource in machine learning for diabetes research and consists of several medical predictor variables and one target variable, Outcome.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predictors include the number of pregnancies, glucose concentration, blood pressure, skin thickness, insulin level, BMI, diabetes pedigree function, and age.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These parameters are used to predict whether a patient has diabetes (indicated by 1) or not (indicated by 0), based on diagnostic measurements.</a:t>
            </a:r>
            <a:endParaRPr lang="en-US" sz="1700" b="0" i="0" u="none" strike="noStrike" cap="none" dirty="0">
              <a:solidFill>
                <a:srgbClr val="000000"/>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 OF THE ANALYSIS</a:t>
            </a:r>
          </a:p>
          <a:p>
            <a:pPr>
              <a:lnSpc>
                <a:spcPct val="90000"/>
              </a:lnSpc>
              <a:spcAft>
                <a:spcPts val="600"/>
              </a:spcAft>
              <a:buClr>
                <a:schemeClr val="dk1"/>
              </a:buClr>
              <a:buSzPts val="4000"/>
            </a:pPr>
            <a:r>
              <a:rPr lang="en-US" dirty="0">
                <a:solidFill>
                  <a:schemeClr val="bg1"/>
                </a:solidFill>
                <a:latin typeface="Raleway" pitchFamily="2" charset="0"/>
              </a:rPr>
              <a:t>The paper utilizes the PIMA Indian Diabetes Dataset for its analysis. We delve into the effectiveness of the Random Forest algorithm, augmented by feature selection methods, to predict diabetes more accurately</a:t>
            </a:r>
            <a:r>
              <a:rPr lang="en-US" sz="1600" dirty="0"/>
              <a:t>.</a:t>
            </a:r>
            <a:endParaRPr lang="en-US" sz="1200" b="1" i="0" u="none" strike="noStrike" cap="none" dirty="0">
              <a:solidFill>
                <a:schemeClr val="bg1"/>
              </a:solidFill>
              <a:latin typeface="Raleway" pitchFamily="2" charset="0"/>
              <a:sym typeface="Arial"/>
            </a:endParaRPr>
          </a:p>
        </p:txBody>
      </p:sp>
      <p:pic>
        <p:nvPicPr>
          <p:cNvPr id="6" name="Picture 5" descr="A diagram of a tree&#10;&#10;Description automatically generated">
            <a:extLst>
              <a:ext uri="{FF2B5EF4-FFF2-40B4-BE49-F238E27FC236}">
                <a16:creationId xmlns:a16="http://schemas.microsoft.com/office/drawing/2014/main" id="{6B95DA48-F5E6-0A54-6472-6B332DD50255}"/>
              </a:ext>
            </a:extLst>
          </p:cNvPr>
          <p:cNvPicPr>
            <a:picLocks noChangeAspect="1"/>
          </p:cNvPicPr>
          <p:nvPr/>
        </p:nvPicPr>
        <p:blipFill>
          <a:blip r:embed="rId4"/>
          <a:stretch>
            <a:fillRect/>
          </a:stretch>
        </p:blipFill>
        <p:spPr>
          <a:xfrm>
            <a:off x="4708753" y="141643"/>
            <a:ext cx="7125257" cy="3852985"/>
          </a:xfrm>
          <a:prstGeom prst="rect">
            <a:avLst/>
          </a:prstGeom>
        </p:spPr>
      </p:pic>
    </p:spTree>
    <p:extLst>
      <p:ext uri="{BB962C8B-B14F-4D97-AF65-F5344CB8AC3E}">
        <p14:creationId xmlns:p14="http://schemas.microsoft.com/office/powerpoint/2010/main" val="2877314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2" name="Rectangle 1">
            <a:extLst>
              <a:ext uri="{FF2B5EF4-FFF2-40B4-BE49-F238E27FC236}">
                <a16:creationId xmlns:a16="http://schemas.microsoft.com/office/drawing/2014/main" id="{F3E04B68-E2B8-5F6D-B455-A469AA217116}"/>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3" name="Google Shape;101;p8">
            <a:extLst>
              <a:ext uri="{FF2B5EF4-FFF2-40B4-BE49-F238E27FC236}">
                <a16:creationId xmlns:a16="http://schemas.microsoft.com/office/drawing/2014/main" id="{9B173973-E355-4835-0328-C2DE83BDA3FF}"/>
              </a:ext>
            </a:extLst>
          </p:cNvPr>
          <p:cNvSpPr txBox="1"/>
          <p:nvPr/>
        </p:nvSpPr>
        <p:spPr>
          <a:xfrm>
            <a:off x="257924" y="2098952"/>
            <a:ext cx="3360345" cy="118107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dirty="0">
                <a:solidFill>
                  <a:schemeClr val="bg1"/>
                </a:solidFill>
                <a:latin typeface="Raleway" pitchFamily="2" charset="0"/>
              </a:rPr>
              <a:t>The Framework</a:t>
            </a:r>
            <a:endParaRPr sz="4600" b="0" i="0" u="none" strike="noStrike" cap="none" dirty="0">
              <a:solidFill>
                <a:schemeClr val="bg1"/>
              </a:solidFill>
              <a:latin typeface="Raleway" pitchFamily="2" charset="0"/>
              <a:sym typeface="Arial"/>
            </a:endParaRPr>
          </a:p>
        </p:txBody>
      </p:sp>
      <p:pic>
        <p:nvPicPr>
          <p:cNvPr id="4" name="Picture 3">
            <a:extLst>
              <a:ext uri="{FF2B5EF4-FFF2-40B4-BE49-F238E27FC236}">
                <a16:creationId xmlns:a16="http://schemas.microsoft.com/office/drawing/2014/main" id="{15FD735A-329F-59F8-8946-33C4C54492B6}"/>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5" name="Google Shape;101;p8">
            <a:extLst>
              <a:ext uri="{FF2B5EF4-FFF2-40B4-BE49-F238E27FC236}">
                <a16:creationId xmlns:a16="http://schemas.microsoft.com/office/drawing/2014/main" id="{11E6F8E6-E03E-B7D4-8675-4F61E7159486}"/>
              </a:ext>
            </a:extLst>
          </p:cNvPr>
          <p:cNvSpPr txBox="1"/>
          <p:nvPr/>
        </p:nvSpPr>
        <p:spPr>
          <a:xfrm>
            <a:off x="257925" y="3429000"/>
            <a:ext cx="3360345" cy="22795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endParaRPr lang="en-US" sz="12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209550" marR="0" lvl="0" algn="l" rtl="0">
              <a:lnSpc>
                <a:spcPct val="90000"/>
              </a:lnSpc>
              <a:spcBef>
                <a:spcPts val="600"/>
              </a:spcBef>
              <a:spcAft>
                <a:spcPts val="0"/>
              </a:spcAft>
              <a:buClr>
                <a:schemeClr val="dk1"/>
              </a:buClr>
              <a:buSzPts val="1700"/>
            </a:pPr>
            <a:r>
              <a:rPr lang="en-US" sz="1400" b="0" i="0" u="none" strike="noStrike" cap="none" dirty="0">
                <a:solidFill>
                  <a:schemeClr val="bg1"/>
                </a:solidFill>
                <a:latin typeface="Raleway" pitchFamily="2" charset="0"/>
                <a:sym typeface="Arial"/>
              </a:rPr>
              <a:t>Implementation of entropy-based feature selection techniques, including:</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Forward Selection: Iteratively adds features that improve model performance.</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Backward Elimination: Iteratively removes the least significant features.</a:t>
            </a:r>
          </a:p>
          <a:p>
            <a:pPr marL="209550" marR="0" lvl="0" algn="l" rtl="0">
              <a:lnSpc>
                <a:spcPct val="90000"/>
              </a:lnSpc>
              <a:spcBef>
                <a:spcPts val="600"/>
              </a:spcBef>
              <a:spcAft>
                <a:spcPts val="0"/>
              </a:spcAft>
              <a:buClr>
                <a:schemeClr val="dk1"/>
              </a:buClr>
              <a:buSzPts val="1700"/>
            </a:pPr>
            <a:r>
              <a:rPr lang="en-US" dirty="0">
                <a:solidFill>
                  <a:schemeClr val="bg1"/>
                </a:solidFill>
                <a:latin typeface="Raleway" pitchFamily="2" charset="0"/>
              </a:rPr>
              <a:t>Forward selection iteratively adds features that enhance model performance, while backward elimination iteratively removes the least significant features.</a:t>
            </a:r>
          </a:p>
          <a:p>
            <a:pPr marL="0" marR="0" lvl="0" indent="0" algn="l" rtl="0">
              <a:lnSpc>
                <a:spcPct val="90000"/>
              </a:lnSpc>
              <a:spcBef>
                <a:spcPts val="0"/>
              </a:spcBef>
              <a:spcAft>
                <a:spcPts val="600"/>
              </a:spcAft>
              <a:buClr>
                <a:schemeClr val="dk1"/>
              </a:buClr>
              <a:buSzPts val="4000"/>
              <a:buFont typeface="Calibri"/>
              <a:buNone/>
            </a:pPr>
            <a:endParaRPr sz="1200" b="1" i="0" u="none" strike="noStrike" cap="none" dirty="0">
              <a:solidFill>
                <a:schemeClr val="bg1"/>
              </a:solidFill>
              <a:latin typeface="Raleway" pitchFamily="2" charset="0"/>
              <a:sym typeface="Arial"/>
            </a:endParaRPr>
          </a:p>
        </p:txBody>
      </p:sp>
      <p:sp>
        <p:nvSpPr>
          <p:cNvPr id="6" name="Google Shape;101;p8">
            <a:extLst>
              <a:ext uri="{FF2B5EF4-FFF2-40B4-BE49-F238E27FC236}">
                <a16:creationId xmlns:a16="http://schemas.microsoft.com/office/drawing/2014/main" id="{20CA7478-6825-8B59-F10E-DDD9DDDBF775}"/>
              </a:ext>
            </a:extLst>
          </p:cNvPr>
          <p:cNvSpPr txBox="1"/>
          <p:nvPr/>
        </p:nvSpPr>
        <p:spPr>
          <a:xfrm>
            <a:off x="4538252" y="2689487"/>
            <a:ext cx="2446735" cy="147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Performance evaluation of the Random Forest algorithm across various feature subsets determined by the feature selection methods.</a:t>
            </a:r>
          </a:p>
          <a:p>
            <a:pPr marL="0" marR="0" lvl="0" indent="0" algn="l" rtl="0">
              <a:lnSpc>
                <a:spcPct val="90000"/>
              </a:lnSpc>
              <a:spcBef>
                <a:spcPts val="0"/>
              </a:spcBef>
              <a:spcAft>
                <a:spcPts val="600"/>
              </a:spcAft>
              <a:buClr>
                <a:schemeClr val="dk1"/>
              </a:buClr>
              <a:buSzPts val="4000"/>
              <a:buFont typeface="Calibri"/>
              <a:buNone/>
            </a:pPr>
            <a:endParaRPr lang="en-US" sz="1800" dirty="0">
              <a:solidFill>
                <a:schemeClr val="tx1"/>
              </a:solidFill>
              <a:latin typeface="Raleway" pitchFamily="2" charset="0"/>
            </a:endParaRPr>
          </a:p>
          <a:p>
            <a:pPr marL="0" marR="0" lvl="0" indent="0" algn="l" rtl="0">
              <a:lnSpc>
                <a:spcPct val="90000"/>
              </a:lnSpc>
              <a:spcBef>
                <a:spcPts val="0"/>
              </a:spcBef>
              <a:spcAft>
                <a:spcPts val="600"/>
              </a:spcAft>
              <a:buClr>
                <a:schemeClr val="dk1"/>
              </a:buClr>
              <a:buSzPts val="4000"/>
              <a:buFont typeface="Calibri"/>
              <a:buNone/>
            </a:pPr>
            <a:endParaRPr lang="en-US" sz="1800" i="0" u="none" strike="noStrike" cap="none" dirty="0">
              <a:solidFill>
                <a:schemeClr val="tx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Identification of the feature subset that leads to the highest classification accuracy, demonstrating the efficacy of combining Random Forest with feature selection for diabetes prediction.</a:t>
            </a:r>
            <a:endParaRPr lang="en-US" sz="1800" b="1" i="0" u="none" strike="noStrike" cap="none" dirty="0">
              <a:solidFill>
                <a:schemeClr val="tx1"/>
              </a:solidFill>
              <a:latin typeface="Raleway" pitchFamily="2" charset="0"/>
              <a:sym typeface="Arial"/>
            </a:endParaRPr>
          </a:p>
        </p:txBody>
      </p:sp>
      <p:pic>
        <p:nvPicPr>
          <p:cNvPr id="8" name="Picture 7">
            <a:extLst>
              <a:ext uri="{FF2B5EF4-FFF2-40B4-BE49-F238E27FC236}">
                <a16:creationId xmlns:a16="http://schemas.microsoft.com/office/drawing/2014/main" id="{AC43EEBC-C3A5-3051-B8C4-C675ED4A8FC1}"/>
              </a:ext>
            </a:extLst>
          </p:cNvPr>
          <p:cNvPicPr>
            <a:picLocks noChangeAspect="1"/>
          </p:cNvPicPr>
          <p:nvPr/>
        </p:nvPicPr>
        <p:blipFill>
          <a:blip r:embed="rId4"/>
          <a:stretch>
            <a:fillRect/>
          </a:stretch>
        </p:blipFill>
        <p:spPr>
          <a:xfrm>
            <a:off x="6984987" y="558418"/>
            <a:ext cx="5077160" cy="59240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Google Shape;147;p27">
            <a:extLst>
              <a:ext uri="{FF2B5EF4-FFF2-40B4-BE49-F238E27FC236}">
                <a16:creationId xmlns:a16="http://schemas.microsoft.com/office/drawing/2014/main" id="{11A69095-9438-6D21-BD8E-0257354B2130}"/>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g296483ff299_0_15"/>
          <p:cNvSpPr txBox="1"/>
          <p:nvPr/>
        </p:nvSpPr>
        <p:spPr>
          <a:xfrm>
            <a:off x="5578800" y="320590"/>
            <a:ext cx="6289500"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Raleway" pitchFamily="2" charset="0"/>
                <a:ea typeface="Calibri"/>
                <a:cs typeface="Calibri"/>
                <a:sym typeface="Calibri"/>
              </a:rPr>
              <a:t>In this section, the paper presents the outcomes of the research work, which involves the application of data mining methods, specifically Random Forest, in conjunction with feature selection methods, such as forward selection and backward elimination, on the diabetes dataset. </a:t>
            </a:r>
          </a:p>
        </p:txBody>
      </p:sp>
      <p:pic>
        <p:nvPicPr>
          <p:cNvPr id="3" name="Picture 2">
            <a:extLst>
              <a:ext uri="{FF2B5EF4-FFF2-40B4-BE49-F238E27FC236}">
                <a16:creationId xmlns:a16="http://schemas.microsoft.com/office/drawing/2014/main" id="{D987359E-BCFE-2C49-DA7F-8D03E3242C94}"/>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pic>
        <p:nvPicPr>
          <p:cNvPr id="7" name="Picture 6">
            <a:extLst>
              <a:ext uri="{FF2B5EF4-FFF2-40B4-BE49-F238E27FC236}">
                <a16:creationId xmlns:a16="http://schemas.microsoft.com/office/drawing/2014/main" id="{355B4610-0874-36C1-0FC8-03722F354CF7}"/>
              </a:ext>
            </a:extLst>
          </p:cNvPr>
          <p:cNvPicPr>
            <a:picLocks noChangeAspect="1"/>
          </p:cNvPicPr>
          <p:nvPr/>
        </p:nvPicPr>
        <p:blipFill>
          <a:blip r:embed="rId4"/>
          <a:stretch>
            <a:fillRect/>
          </a:stretch>
        </p:blipFill>
        <p:spPr>
          <a:xfrm>
            <a:off x="588889" y="495229"/>
            <a:ext cx="4427198" cy="2704700"/>
          </a:xfrm>
          <a:prstGeom prst="rect">
            <a:avLst/>
          </a:prstGeom>
        </p:spPr>
      </p:pic>
      <p:pic>
        <p:nvPicPr>
          <p:cNvPr id="9" name="Picture 8">
            <a:extLst>
              <a:ext uri="{FF2B5EF4-FFF2-40B4-BE49-F238E27FC236}">
                <a16:creationId xmlns:a16="http://schemas.microsoft.com/office/drawing/2014/main" id="{B359C6FF-A5B2-2214-DD86-209D46B06C97}"/>
              </a:ext>
            </a:extLst>
          </p:cNvPr>
          <p:cNvPicPr>
            <a:picLocks noChangeAspect="1"/>
          </p:cNvPicPr>
          <p:nvPr/>
        </p:nvPicPr>
        <p:blipFill>
          <a:blip r:embed="rId5"/>
          <a:stretch>
            <a:fillRect/>
          </a:stretch>
        </p:blipFill>
        <p:spPr>
          <a:xfrm>
            <a:off x="5604976" y="2100650"/>
            <a:ext cx="6203150" cy="2572295"/>
          </a:xfrm>
          <a:prstGeom prst="rect">
            <a:avLst/>
          </a:prstGeom>
        </p:spPr>
      </p:pic>
      <p:pic>
        <p:nvPicPr>
          <p:cNvPr id="5" name="Picture 4">
            <a:extLst>
              <a:ext uri="{FF2B5EF4-FFF2-40B4-BE49-F238E27FC236}">
                <a16:creationId xmlns:a16="http://schemas.microsoft.com/office/drawing/2014/main" id="{C5763AF3-DF3D-DE1A-2E1A-B691FD816EEF}"/>
              </a:ext>
            </a:extLst>
          </p:cNvPr>
          <p:cNvPicPr>
            <a:picLocks noChangeAspect="1"/>
          </p:cNvPicPr>
          <p:nvPr/>
        </p:nvPicPr>
        <p:blipFill>
          <a:blip r:embed="rId6"/>
          <a:stretch>
            <a:fillRect/>
          </a:stretch>
        </p:blipFill>
        <p:spPr>
          <a:xfrm>
            <a:off x="415493" y="3743673"/>
            <a:ext cx="5255760" cy="2572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3" y="1188637"/>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6456392" y="1561813"/>
            <a:ext cx="4990179" cy="24273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dirty="0">
                <a:latin typeface="Raleway" pitchFamily="2" charset="0"/>
                <a:ea typeface="Calibri"/>
                <a:cs typeface="Calibri"/>
                <a:sym typeface="Calibri"/>
              </a:rPr>
              <a:t>Baseline Accuracy: The paper reports a baseline classification accuracy of 83.8% achieved using the full set of attributes in the diabetes dataset.</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Feature Selection Impact: The study demonstrates a significant improvement in classification accuracy to 84.1% when employing feature selection methods, namely forward selection and backward elimination.</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Key Attributes: This enhanced accuracy is achieved with only 7 specific attributes: "</a:t>
            </a:r>
            <a:r>
              <a:rPr lang="en-US" sz="1400" b="0" i="0" u="none" strike="noStrike" cap="none" dirty="0" err="1">
                <a:solidFill>
                  <a:srgbClr val="000000"/>
                </a:solidFill>
                <a:latin typeface="Raleway" pitchFamily="2" charset="0"/>
                <a:ea typeface="Calibri"/>
                <a:cs typeface="Calibri"/>
                <a:sym typeface="Calibri"/>
              </a:rPr>
              <a:t>preg</a:t>
            </a:r>
            <a:r>
              <a:rPr lang="en-US" sz="1400" b="0" i="0" u="none" strike="noStrike" cap="none" dirty="0">
                <a:solidFill>
                  <a:srgbClr val="000000"/>
                </a:solidFill>
                <a:latin typeface="Raleway" pitchFamily="2" charset="0"/>
                <a:ea typeface="Calibri"/>
                <a:cs typeface="Calibri"/>
                <a:sym typeface="Calibri"/>
              </a:rPr>
              <a:t>," "</a:t>
            </a:r>
            <a:r>
              <a:rPr lang="en-US" sz="1400" b="0" i="0" u="none" strike="noStrike" cap="none" dirty="0" err="1">
                <a:solidFill>
                  <a:srgbClr val="000000"/>
                </a:solidFill>
                <a:latin typeface="Raleway" pitchFamily="2" charset="0"/>
                <a:ea typeface="Calibri"/>
                <a:cs typeface="Calibri"/>
                <a:sym typeface="Calibri"/>
              </a:rPr>
              <a:t>plas</a:t>
            </a:r>
            <a:r>
              <a:rPr lang="en-US" sz="1400" b="0" i="0" u="none" strike="noStrike" cap="none" dirty="0">
                <a:solidFill>
                  <a:srgbClr val="000000"/>
                </a:solidFill>
                <a:latin typeface="Raleway" pitchFamily="2" charset="0"/>
                <a:ea typeface="Calibri"/>
                <a:cs typeface="Calibri"/>
                <a:sym typeface="Calibri"/>
              </a:rPr>
              <a:t>," "skin," "</a:t>
            </a:r>
            <a:r>
              <a:rPr lang="en-US" sz="1400" b="0" i="0" u="none" strike="noStrike" cap="none" dirty="0" err="1">
                <a:solidFill>
                  <a:srgbClr val="000000"/>
                </a:solidFill>
                <a:latin typeface="Raleway" pitchFamily="2" charset="0"/>
                <a:ea typeface="Calibri"/>
                <a:cs typeface="Calibri"/>
                <a:sym typeface="Calibri"/>
              </a:rPr>
              <a:t>insu</a:t>
            </a:r>
            <a:r>
              <a:rPr lang="en-US" sz="1400" b="0" i="0" u="none" strike="noStrike" cap="none" dirty="0">
                <a:solidFill>
                  <a:srgbClr val="000000"/>
                </a:solidFill>
                <a:latin typeface="Raleway" pitchFamily="2" charset="0"/>
                <a:ea typeface="Calibri"/>
                <a:cs typeface="Calibri"/>
                <a:sym typeface="Calibri"/>
              </a:rPr>
              <a:t>," "mass," "</a:t>
            </a:r>
            <a:r>
              <a:rPr lang="en-US" sz="1400" b="0" i="0" u="none" strike="noStrike" cap="none" dirty="0" err="1">
                <a:solidFill>
                  <a:srgbClr val="000000"/>
                </a:solidFill>
                <a:latin typeface="Raleway" pitchFamily="2" charset="0"/>
                <a:ea typeface="Calibri"/>
                <a:cs typeface="Calibri"/>
                <a:sym typeface="Calibri"/>
              </a:rPr>
              <a:t>pedi</a:t>
            </a:r>
            <a:r>
              <a:rPr lang="en-US" sz="1400" b="0" i="0" u="none" strike="noStrike" cap="none" dirty="0">
                <a:solidFill>
                  <a:srgbClr val="000000"/>
                </a:solidFill>
                <a:latin typeface="Raleway" pitchFamily="2" charset="0"/>
                <a:ea typeface="Calibri"/>
                <a:cs typeface="Calibri"/>
                <a:sym typeface="Calibri"/>
              </a:rPr>
              <a:t>," and "age." These attributes are found to be particularly influential in diabetes prediction.</a:t>
            </a:r>
            <a:endParaRPr sz="1400" b="0" i="0" u="none" strike="noStrike" cap="none" dirty="0">
              <a:solidFill>
                <a:srgbClr val="000000"/>
              </a:solidFill>
              <a:latin typeface="Raleway" pitchFamily="2" charset="0"/>
              <a:ea typeface="Calibri"/>
              <a:cs typeface="Calibri"/>
              <a:sym typeface="Calibri"/>
            </a:endParaRPr>
          </a:p>
        </p:txBody>
      </p:sp>
      <p:sp>
        <p:nvSpPr>
          <p:cNvPr id="140" name="Google Shape;140;p26"/>
          <p:cNvSpPr txBox="1"/>
          <p:nvPr/>
        </p:nvSpPr>
        <p:spPr>
          <a:xfrm>
            <a:off x="6650981" y="4870763"/>
            <a:ext cx="4795590" cy="15972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 A comparative analysis shows that the proposed approach outperforms other models or techniques applied to the same dataset. This visually reinforces the effectiveness of feature selection in enhancing diabetes prediction.</a:t>
            </a: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4" name="Picture 3">
            <a:extLst>
              <a:ext uri="{FF2B5EF4-FFF2-40B4-BE49-F238E27FC236}">
                <a16:creationId xmlns:a16="http://schemas.microsoft.com/office/drawing/2014/main" id="{4A4AD6E2-46A3-BA27-41F7-59BAC76675C3}"/>
              </a:ext>
            </a:extLst>
          </p:cNvPr>
          <p:cNvPicPr>
            <a:picLocks noChangeAspect="1"/>
          </p:cNvPicPr>
          <p:nvPr/>
        </p:nvPicPr>
        <p:blipFill>
          <a:blip r:embed="rId4"/>
          <a:stretch>
            <a:fillRect/>
          </a:stretch>
        </p:blipFill>
        <p:spPr>
          <a:xfrm>
            <a:off x="141018" y="1188637"/>
            <a:ext cx="6264183" cy="40917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9575</TotalTime>
  <Words>2877</Words>
  <Application>Microsoft Office PowerPoint</Application>
  <PresentationFormat>Widescreen</PresentationFormat>
  <Paragraphs>281</Paragraphs>
  <Slides>29</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Montserrat Medium</vt:lpstr>
      <vt:lpstr>Raleway</vt:lpstr>
      <vt:lpstr>Raleway Black</vt:lpstr>
      <vt:lpstr>Tw Cen MT</vt:lpstr>
      <vt:lpstr>Wingdings</vt:lpstr>
      <vt:lpstr>Office Theme</vt:lpstr>
      <vt:lpstr>Literature Survey</vt:lpstr>
      <vt:lpstr>PowerPoint Presentation</vt:lpstr>
      <vt:lpstr>PowerPoint Presentation</vt:lpstr>
      <vt:lpstr>Long-Short Term Memory (LSTM)</vt:lpstr>
      <vt:lpstr>CNN-LSTM TO PREDICT NET ENERGY GENERATION FORECASTING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&amp; Discussion</vt:lpstr>
      <vt:lpstr>PowerPoint Presentation</vt:lpstr>
      <vt:lpstr>Inferential Statistics: Feature weight values (Random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Multi-Scale GIS Mapping</vt:lpstr>
      <vt:lpstr>PowerPoint Presentation</vt:lpstr>
      <vt:lpstr>Conclusion and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1</cp:revision>
  <dcterms:created xsi:type="dcterms:W3CDTF">2023-10-05T01:47:30Z</dcterms:created>
  <dcterms:modified xsi:type="dcterms:W3CDTF">2024-02-06T18:33:34Z</dcterms:modified>
</cp:coreProperties>
</file>